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4"/>
    <p:sldMasterId id="2147483673" r:id="rId5"/>
  </p:sldMasterIdLst>
  <p:notesMasterIdLst>
    <p:notesMasterId r:id="rId44"/>
  </p:notesMasterIdLst>
  <p:sldIdLst>
    <p:sldId id="256" r:id="rId6"/>
    <p:sldId id="258" r:id="rId7"/>
    <p:sldId id="293" r:id="rId8"/>
    <p:sldId id="257" r:id="rId9"/>
    <p:sldId id="331" r:id="rId10"/>
    <p:sldId id="271" r:id="rId11"/>
    <p:sldId id="304" r:id="rId12"/>
    <p:sldId id="266" r:id="rId13"/>
    <p:sldId id="276" r:id="rId14"/>
    <p:sldId id="284" r:id="rId15"/>
    <p:sldId id="310" r:id="rId16"/>
    <p:sldId id="327" r:id="rId17"/>
    <p:sldId id="305" r:id="rId18"/>
    <p:sldId id="322" r:id="rId19"/>
    <p:sldId id="349" r:id="rId20"/>
    <p:sldId id="265" r:id="rId21"/>
    <p:sldId id="343" r:id="rId22"/>
    <p:sldId id="306" r:id="rId23"/>
    <p:sldId id="263" r:id="rId24"/>
    <p:sldId id="337" r:id="rId25"/>
    <p:sldId id="283" r:id="rId26"/>
    <p:sldId id="339" r:id="rId27"/>
    <p:sldId id="267" r:id="rId28"/>
    <p:sldId id="340" r:id="rId29"/>
    <p:sldId id="341" r:id="rId30"/>
    <p:sldId id="307" r:id="rId31"/>
    <p:sldId id="330" r:id="rId32"/>
    <p:sldId id="299" r:id="rId33"/>
    <p:sldId id="314" r:id="rId34"/>
    <p:sldId id="277" r:id="rId35"/>
    <p:sldId id="342" r:id="rId36"/>
    <p:sldId id="308" r:id="rId37"/>
    <p:sldId id="292" r:id="rId38"/>
    <p:sldId id="347" r:id="rId39"/>
    <p:sldId id="329" r:id="rId40"/>
    <p:sldId id="324" r:id="rId41"/>
    <p:sldId id="336" r:id="rId42"/>
    <p:sldId id="285" r:id="rId4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E546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0360CC-DE8A-4D21-B51D-31D8A96F7E26}">
  <a:tblStyle styleId="{450360CC-DE8A-4D21-B51D-31D8A96F7E2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D6F0E65-9D69-4542-9FA6-5EB8C2EB84F4}" styleName="Table_1">
    <a:wholeTbl>
      <a:tcTxStyle b="off" i="off">
        <a:font>
          <a:latin typeface="맑은 고딕"/>
          <a:ea typeface="맑은 고딕"/>
          <a:cs typeface="맑은 고딕"/>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맑은 고딕"/>
          <a:ea typeface="맑은 고딕"/>
          <a:cs typeface="맑은 고딕"/>
        </a:font>
        <a:schemeClr val="lt1"/>
      </a:tcTxStyle>
      <a:tcStyle>
        <a:tcBdr/>
        <a:fill>
          <a:solidFill>
            <a:schemeClr val="accent1"/>
          </a:solidFill>
        </a:fill>
      </a:tcStyle>
    </a:lastCol>
    <a:firstCol>
      <a:tcTxStyle b="on" i="off">
        <a:font>
          <a:latin typeface="맑은 고딕"/>
          <a:ea typeface="맑은 고딕"/>
          <a:cs typeface="맑은 고딕"/>
        </a:font>
        <a:schemeClr val="lt1"/>
      </a:tcTxStyle>
      <a:tcStyle>
        <a:tcBdr/>
        <a:fill>
          <a:solidFill>
            <a:schemeClr val="accent1"/>
          </a:solidFill>
        </a:fill>
      </a:tcStyle>
    </a:firstCol>
    <a:lastRow>
      <a:tcTxStyle b="on" i="off">
        <a:font>
          <a:latin typeface="맑은 고딕"/>
          <a:ea typeface="맑은 고딕"/>
          <a:cs typeface="맑은 고딕"/>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seCell>
      <a:tcTxStyle/>
      <a:tcStyle>
        <a:tcBdr/>
      </a:tcStyle>
    </a:seCell>
    <a:swCell>
      <a:tcTxStyle/>
      <a:tcStyle>
        <a:tcBdr/>
      </a:tcStyle>
    </a:swCell>
    <a:firstRow>
      <a:tcTxStyle b="on" i="off">
        <a:font>
          <a:latin typeface="맑은 고딕"/>
          <a:ea typeface="맑은 고딕"/>
          <a:cs typeface="맑은 고딕"/>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84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Char char="●"/>
              <a:defRPr sz="1100"/>
            </a:lvl1pPr>
            <a:lvl2pPr lvl="1">
              <a:spcBef>
                <a:spcPts val="0"/>
              </a:spcBef>
              <a:buChar char="○"/>
              <a:defRPr sz="1100"/>
            </a:lvl2pPr>
            <a:lvl3pPr lvl="2">
              <a:spcBef>
                <a:spcPts val="0"/>
              </a:spcBef>
              <a:buChar char="■"/>
              <a:defRPr sz="1100"/>
            </a:lvl3pPr>
            <a:lvl4pPr lvl="3">
              <a:spcBef>
                <a:spcPts val="0"/>
              </a:spcBef>
              <a:buChar char="●"/>
              <a:defRPr sz="1100"/>
            </a:lvl4pPr>
            <a:lvl5pPr lvl="4">
              <a:spcBef>
                <a:spcPts val="0"/>
              </a:spcBef>
              <a:buChar char="○"/>
              <a:defRPr sz="1100"/>
            </a:lvl5pPr>
            <a:lvl6pPr lvl="5">
              <a:spcBef>
                <a:spcPts val="0"/>
              </a:spcBef>
              <a:buChar char="■"/>
              <a:defRPr sz="1100"/>
            </a:lvl6pPr>
            <a:lvl7pPr lvl="6">
              <a:spcBef>
                <a:spcPts val="0"/>
              </a:spcBef>
              <a:buChar char="●"/>
              <a:defRPr sz="1100"/>
            </a:lvl7pPr>
            <a:lvl8pPr lvl="7">
              <a:spcBef>
                <a:spcPts val="0"/>
              </a:spcBef>
              <a:buChar char="○"/>
              <a:defRPr sz="1100"/>
            </a:lvl8pPr>
            <a:lvl9pPr lvl="8">
              <a:spcBef>
                <a:spcPts val="0"/>
              </a:spcBef>
              <a:buChar char="■"/>
              <a:defRPr sz="1100"/>
            </a:lvl9pPr>
          </a:lstStyle>
          <a:p>
            <a:endParaRPr/>
          </a:p>
        </p:txBody>
      </p:sp>
    </p:spTree>
    <p:extLst>
      <p:ext uri="{BB962C8B-B14F-4D97-AF65-F5344CB8AC3E}">
        <p14:creationId xmlns:p14="http://schemas.microsoft.com/office/powerpoint/2010/main" val="298547641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28" name="Shape 1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0895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40" name="Shape 7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0123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4903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Shape 62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8" name="Shape 6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3032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3290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30" name="Shape 4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5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0828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388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7800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5146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42" name="Shape 4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603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6245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1001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9603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9593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5759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4124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936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1505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40" name="Shape 7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83179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9609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9" name="Shape 6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84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962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9" name="Shape 6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2509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0467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4148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78280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Shape 68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90" name="Shape 6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7366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69568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Shape 75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57" name="Shape 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4713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7349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Shape 70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02" name="Shape 7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7501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443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4385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3131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Shape 60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08" name="Shape 6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95893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Slide">
    <p:bg>
      <p:bgPr>
        <a:blipFill rotWithShape="1">
          <a:blip r:embed="rId2">
            <a:alphaModFix/>
          </a:blip>
          <a:stretch>
            <a:fillRect/>
          </a:stretch>
        </a:blipFill>
        <a:effectLst/>
      </p:bgPr>
    </p:bg>
    <p:spTree>
      <p:nvGrpSpPr>
        <p:cNvPr id="1" name="Shape 6"/>
        <p:cNvGrpSpPr/>
        <p:nvPr/>
      </p:nvGrpSpPr>
      <p:grpSpPr>
        <a:xfrm>
          <a:off x="0" y="0"/>
          <a:ext cx="0" cy="0"/>
          <a:chOff x="0" y="0"/>
          <a:chExt cx="0" cy="0"/>
        </a:xfrm>
      </p:grpSpPr>
      <p:sp>
        <p:nvSpPr>
          <p:cNvPr id="7" name="Shape 7"/>
          <p:cNvSpPr/>
          <p:nvPr/>
        </p:nvSpPr>
        <p:spPr>
          <a:xfrm rot="5400000">
            <a:off x="1614457" y="838343"/>
            <a:ext cx="1847142" cy="5076056"/>
          </a:xfrm>
          <a:prstGeom prst="round2SameRect">
            <a:avLst>
              <a:gd name="adj1" fmla="val 16667"/>
              <a:gd name="adj2" fmla="val 0"/>
            </a:avLst>
          </a:prstGeom>
          <a:solidFill>
            <a:schemeClr val="bg2">
              <a:lumMod val="75000"/>
              <a:alpha val="80000"/>
            </a:schemeClr>
          </a:solidFill>
          <a:ln>
            <a:noFill/>
          </a:ln>
        </p:spPr>
        <p:txBody>
          <a:bodyPr wrap="square"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8" name="Shape 8"/>
          <p:cNvSpPr txBox="1">
            <a:spLocks noGrp="1"/>
          </p:cNvSpPr>
          <p:nvPr>
            <p:ph type="title"/>
          </p:nvPr>
        </p:nvSpPr>
        <p:spPr>
          <a:xfrm>
            <a:off x="467551" y="2715325"/>
            <a:ext cx="4563000" cy="1008000"/>
          </a:xfrm>
          <a:prstGeom prst="rect">
            <a:avLst/>
          </a:prstGeom>
          <a:noFill/>
          <a:ln>
            <a:noFill/>
          </a:ln>
        </p:spPr>
        <p:txBody>
          <a:bodyPr wrap="square" lIns="91425" tIns="91425" rIns="91425" bIns="91425" anchor="ctr" anchorCtr="0"/>
          <a:lstStyle>
            <a:lvl1pPr marL="0" marR="0" lvl="0" indent="0" algn="l" rtl="0">
              <a:spcBef>
                <a:spcPts val="0"/>
              </a:spcBef>
              <a:buClr>
                <a:schemeClr val="lt1"/>
              </a:buClr>
              <a:buFont typeface="Arial"/>
              <a:buNone/>
              <a:defRPr sz="3600" b="1" i="0" u="none" strike="noStrike" cap="none">
                <a:solidFill>
                  <a:schemeClr val="lt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 name="Shape 9"/>
          <p:cNvSpPr txBox="1">
            <a:spLocks noGrp="1"/>
          </p:cNvSpPr>
          <p:nvPr>
            <p:ph type="subTitle" idx="1"/>
          </p:nvPr>
        </p:nvSpPr>
        <p:spPr>
          <a:xfrm>
            <a:off x="467550" y="3762225"/>
            <a:ext cx="4608600" cy="279600"/>
          </a:xfrm>
          <a:prstGeom prst="rect">
            <a:avLst/>
          </a:prstGeom>
          <a:noFill/>
          <a:ln>
            <a:noFill/>
          </a:ln>
        </p:spPr>
        <p:txBody>
          <a:bodyPr wrap="square" lIns="91425" tIns="91425" rIns="91425" bIns="91425" anchor="ctr" anchorCtr="0"/>
          <a:lstStyle>
            <a:lvl1pPr lvl="0">
              <a:spcBef>
                <a:spcPts val="0"/>
              </a:spcBef>
              <a:buNone/>
              <a:defRPr>
                <a:solidFill>
                  <a:schemeClr val="lt1"/>
                </a:solidFill>
              </a:defRPr>
            </a:lvl1pPr>
            <a:lvl2pPr lvl="1">
              <a:spcBef>
                <a:spcPts val="0"/>
              </a:spcBef>
              <a:buNone/>
              <a:defRPr>
                <a:solidFill>
                  <a:schemeClr val="lt1"/>
                </a:solidFill>
              </a:defRPr>
            </a:lvl2pPr>
            <a:lvl3pPr lvl="2">
              <a:spcBef>
                <a:spcPts val="0"/>
              </a:spcBef>
              <a:buNone/>
              <a:defRPr>
                <a:solidFill>
                  <a:schemeClr val="lt1"/>
                </a:solidFill>
              </a:defRPr>
            </a:lvl3pPr>
            <a:lvl4pPr lvl="3">
              <a:spcBef>
                <a:spcPts val="0"/>
              </a:spcBef>
              <a:buNone/>
              <a:defRPr>
                <a:solidFill>
                  <a:schemeClr val="lt1"/>
                </a:solidFill>
              </a:defRPr>
            </a:lvl4pPr>
            <a:lvl5pPr lvl="4">
              <a:spcBef>
                <a:spcPts val="0"/>
              </a:spcBef>
              <a:buNone/>
              <a:defRPr>
                <a:solidFill>
                  <a:schemeClr val="lt1"/>
                </a:solidFill>
              </a:defRPr>
            </a:lvl5pPr>
            <a:lvl6pPr lvl="5">
              <a:spcBef>
                <a:spcPts val="0"/>
              </a:spcBef>
              <a:buNone/>
              <a:defRPr>
                <a:solidFill>
                  <a:schemeClr val="lt1"/>
                </a:solidFill>
              </a:defRPr>
            </a:lvl6pPr>
            <a:lvl7pPr lvl="6">
              <a:spcBef>
                <a:spcPts val="0"/>
              </a:spcBef>
              <a:buNone/>
              <a:defRPr>
                <a:solidFill>
                  <a:schemeClr val="lt1"/>
                </a:solidFill>
              </a:defRPr>
            </a:lvl7pPr>
            <a:lvl8pPr lvl="7">
              <a:spcBef>
                <a:spcPts val="0"/>
              </a:spcBef>
              <a:buNone/>
              <a:defRPr>
                <a:solidFill>
                  <a:schemeClr val="lt1"/>
                </a:solidFill>
              </a:defRPr>
            </a:lvl8pPr>
            <a:lvl9pPr lvl="8">
              <a:spcBef>
                <a:spcPts val="0"/>
              </a:spcBef>
              <a:buNone/>
              <a:defRPr>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8_Title Slide">
    <p:bg>
      <p:bgPr>
        <a:blipFill rotWithShape="1">
          <a:blip r:embed="rId2">
            <a:alphaModFix/>
          </a:blip>
          <a:stretch>
            <a:fillRect/>
          </a:stretch>
        </a:blipFill>
        <a:effectLst/>
      </p:bgPr>
    </p:bg>
    <p:spTree>
      <p:nvGrpSpPr>
        <p:cNvPr id="1" name="Shape 118"/>
        <p:cNvGrpSpPr/>
        <p:nvPr/>
      </p:nvGrpSpPr>
      <p:grpSpPr>
        <a:xfrm>
          <a:off x="0" y="0"/>
          <a:ext cx="0" cy="0"/>
          <a:chOff x="0" y="0"/>
          <a:chExt cx="0" cy="0"/>
        </a:xfrm>
      </p:grpSpPr>
      <p:sp>
        <p:nvSpPr>
          <p:cNvPr id="119" name="Shape 119"/>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20" name="Shape 120"/>
          <p:cNvSpPr txBox="1">
            <a:spLocks noGrp="1"/>
          </p:cNvSpPr>
          <p:nvPr>
            <p:ph type="title"/>
          </p:nvPr>
        </p:nvSpPr>
        <p:spPr>
          <a:xfrm>
            <a:off x="0" y="11901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21" name="Shape 121"/>
          <p:cNvGrpSpPr/>
          <p:nvPr/>
        </p:nvGrpSpPr>
        <p:grpSpPr>
          <a:xfrm>
            <a:off x="0" y="0"/>
            <a:ext cx="9144000" cy="248304"/>
            <a:chOff x="0" y="0"/>
            <a:chExt cx="9144000" cy="248304"/>
          </a:xfrm>
          <a:solidFill>
            <a:schemeClr val="bg2">
              <a:lumMod val="75000"/>
            </a:schemeClr>
          </a:solidFill>
        </p:grpSpPr>
        <p:sp>
          <p:nvSpPr>
            <p:cNvPr id="122" name="Shape 122"/>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23" name="Shape 123"/>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8" name="Picture 7">
            <a:extLst>
              <a:ext uri="{FF2B5EF4-FFF2-40B4-BE49-F238E27FC236}">
                <a16:creationId xmlns:a16="http://schemas.microsoft.com/office/drawing/2014/main" id="{974A1C9E-D102-4D85-A377-181061996D73}"/>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Images and Contents Layout">
    <p:spTree>
      <p:nvGrpSpPr>
        <p:cNvPr id="1" name="Shape 66"/>
        <p:cNvGrpSpPr/>
        <p:nvPr/>
      </p:nvGrpSpPr>
      <p:grpSpPr>
        <a:xfrm>
          <a:off x="0" y="0"/>
          <a:ext cx="0" cy="0"/>
          <a:chOff x="0" y="0"/>
          <a:chExt cx="0" cy="0"/>
        </a:xfrm>
      </p:grpSpPr>
      <p:sp>
        <p:nvSpPr>
          <p:cNvPr id="71" name="Shape 71"/>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72" name="Shape 72"/>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grpSp>
        <p:nvGrpSpPr>
          <p:cNvPr id="8" name="Shape 27"/>
          <p:cNvGrpSpPr/>
          <p:nvPr userDrawn="1"/>
        </p:nvGrpSpPr>
        <p:grpSpPr>
          <a:xfrm>
            <a:off x="0" y="12700"/>
            <a:ext cx="9144000" cy="248304"/>
            <a:chOff x="0" y="0"/>
            <a:chExt cx="9144000" cy="248304"/>
          </a:xfrm>
          <a:solidFill>
            <a:schemeClr val="bg2">
              <a:lumMod val="75000"/>
            </a:schemeClr>
          </a:solidFill>
        </p:grpSpPr>
        <p:sp>
          <p:nvSpPr>
            <p:cNvPr id="9" name="Shape 28"/>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29"/>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11" name="Shape 25"/>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3" name="Picture 12">
            <a:extLst>
              <a:ext uri="{FF2B5EF4-FFF2-40B4-BE49-F238E27FC236}">
                <a16:creationId xmlns:a16="http://schemas.microsoft.com/office/drawing/2014/main" id="{1E807132-39CC-4629-9BB6-86076001A099}"/>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427416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Slide layout">
    <p:bg>
      <p:bgPr>
        <a:solidFill>
          <a:schemeClr val="bg2">
            <a:lumMod val="75000"/>
            <a:alpha val="70000"/>
          </a:schemeClr>
        </a:solidFill>
        <a:effectLst/>
      </p:bgPr>
    </p:bg>
    <p:spTree>
      <p:nvGrpSpPr>
        <p:cNvPr id="1" name="Shape 6"/>
        <p:cNvGrpSpPr/>
        <p:nvPr/>
      </p:nvGrpSpPr>
      <p:grpSpPr>
        <a:xfrm>
          <a:off x="0" y="0"/>
          <a:ext cx="0" cy="0"/>
          <a:chOff x="0" y="0"/>
          <a:chExt cx="0" cy="0"/>
        </a:xfrm>
      </p:grpSpPr>
      <p:sp>
        <p:nvSpPr>
          <p:cNvPr id="8" name="Shape 8"/>
          <p:cNvSpPr txBox="1">
            <a:spLocks noGrp="1"/>
          </p:cNvSpPr>
          <p:nvPr>
            <p:ph type="title"/>
          </p:nvPr>
        </p:nvSpPr>
        <p:spPr>
          <a:xfrm>
            <a:off x="3902275" y="1633893"/>
            <a:ext cx="4267200" cy="1407900"/>
          </a:xfrm>
          <a:prstGeom prst="rect">
            <a:avLst/>
          </a:prstGeom>
          <a:noFill/>
          <a:ln>
            <a:noFill/>
          </a:ln>
        </p:spPr>
        <p:txBody>
          <a:bodyPr wrap="square" lIns="91425" tIns="91425" rIns="91425" bIns="91425" anchor="ctr" anchorCtr="0"/>
          <a:lstStyle>
            <a:lvl1pPr lvl="0">
              <a:spcBef>
                <a:spcPts val="0"/>
              </a:spcBef>
              <a:buNone/>
              <a:defRPr sz="3600" b="1">
                <a:solidFill>
                  <a:schemeClr val="lt1"/>
                </a:solidFill>
              </a:defRPr>
            </a:lvl1pPr>
            <a:lvl2pPr lvl="1">
              <a:spcBef>
                <a:spcPts val="0"/>
              </a:spcBef>
              <a:buNone/>
              <a:defRPr b="1">
                <a:solidFill>
                  <a:schemeClr val="lt1"/>
                </a:solidFill>
              </a:defRPr>
            </a:lvl2pPr>
            <a:lvl3pPr lvl="2">
              <a:spcBef>
                <a:spcPts val="0"/>
              </a:spcBef>
              <a:buNone/>
              <a:defRPr b="1">
                <a:solidFill>
                  <a:schemeClr val="lt1"/>
                </a:solidFill>
              </a:defRPr>
            </a:lvl3pPr>
            <a:lvl4pPr lvl="3">
              <a:spcBef>
                <a:spcPts val="0"/>
              </a:spcBef>
              <a:buNone/>
              <a:defRPr b="1">
                <a:solidFill>
                  <a:schemeClr val="lt1"/>
                </a:solidFill>
              </a:defRPr>
            </a:lvl4pPr>
            <a:lvl5pPr lvl="4">
              <a:spcBef>
                <a:spcPts val="0"/>
              </a:spcBef>
              <a:buNone/>
              <a:defRPr b="1">
                <a:solidFill>
                  <a:schemeClr val="lt1"/>
                </a:solidFill>
              </a:defRPr>
            </a:lvl5pPr>
            <a:lvl6pPr lvl="5">
              <a:spcBef>
                <a:spcPts val="0"/>
              </a:spcBef>
              <a:buNone/>
              <a:defRPr b="1">
                <a:solidFill>
                  <a:schemeClr val="lt1"/>
                </a:solidFill>
              </a:defRPr>
            </a:lvl6pPr>
            <a:lvl7pPr lvl="6">
              <a:spcBef>
                <a:spcPts val="0"/>
              </a:spcBef>
              <a:buNone/>
              <a:defRPr b="1">
                <a:solidFill>
                  <a:schemeClr val="lt1"/>
                </a:solidFill>
              </a:defRPr>
            </a:lvl7pPr>
            <a:lvl8pPr lvl="7">
              <a:spcBef>
                <a:spcPts val="0"/>
              </a:spcBef>
              <a:buNone/>
              <a:defRPr b="1">
                <a:solidFill>
                  <a:schemeClr val="lt1"/>
                </a:solidFill>
              </a:defRPr>
            </a:lvl8pPr>
            <a:lvl9pPr lvl="8">
              <a:spcBef>
                <a:spcPts val="0"/>
              </a:spcBef>
              <a:buNone/>
              <a:defRPr b="1">
                <a:solidFill>
                  <a:schemeClr val="lt1"/>
                </a:solidFill>
              </a:defRPr>
            </a:lvl9pPr>
          </a:lstStyle>
          <a:p>
            <a:endParaRPr/>
          </a:p>
        </p:txBody>
      </p:sp>
      <p:sp>
        <p:nvSpPr>
          <p:cNvPr id="9" name="Shape 9"/>
          <p:cNvSpPr txBox="1">
            <a:spLocks noGrp="1"/>
          </p:cNvSpPr>
          <p:nvPr>
            <p:ph type="subTitle" idx="1"/>
          </p:nvPr>
        </p:nvSpPr>
        <p:spPr>
          <a:xfrm>
            <a:off x="3884050" y="3014325"/>
            <a:ext cx="4242600" cy="424200"/>
          </a:xfrm>
          <a:prstGeom prst="rect">
            <a:avLst/>
          </a:prstGeom>
          <a:noFill/>
          <a:ln>
            <a:noFill/>
          </a:ln>
        </p:spPr>
        <p:txBody>
          <a:bodyPr wrap="square" lIns="91425" tIns="91425" rIns="91425" bIns="91425" anchor="ctr" anchorCtr="0"/>
          <a:lstStyle>
            <a:lvl1pPr lvl="0">
              <a:spcBef>
                <a:spcPts val="0"/>
              </a:spcBef>
              <a:buNone/>
              <a:defRPr>
                <a:solidFill>
                  <a:schemeClr val="lt1"/>
                </a:solidFill>
              </a:defRPr>
            </a:lvl1pPr>
            <a:lvl2pPr lvl="1">
              <a:spcBef>
                <a:spcPts val="0"/>
              </a:spcBef>
              <a:buNone/>
              <a:defRPr>
                <a:solidFill>
                  <a:schemeClr val="lt1"/>
                </a:solidFill>
              </a:defRPr>
            </a:lvl2pPr>
            <a:lvl3pPr lvl="2">
              <a:spcBef>
                <a:spcPts val="0"/>
              </a:spcBef>
              <a:buNone/>
              <a:defRPr>
                <a:solidFill>
                  <a:schemeClr val="lt1"/>
                </a:solidFill>
              </a:defRPr>
            </a:lvl3pPr>
            <a:lvl4pPr lvl="3">
              <a:spcBef>
                <a:spcPts val="0"/>
              </a:spcBef>
              <a:buNone/>
              <a:defRPr>
                <a:solidFill>
                  <a:schemeClr val="lt1"/>
                </a:solidFill>
              </a:defRPr>
            </a:lvl4pPr>
            <a:lvl5pPr lvl="4">
              <a:spcBef>
                <a:spcPts val="0"/>
              </a:spcBef>
              <a:buNone/>
              <a:defRPr>
                <a:solidFill>
                  <a:schemeClr val="lt1"/>
                </a:solidFill>
              </a:defRPr>
            </a:lvl5pPr>
            <a:lvl6pPr lvl="5">
              <a:spcBef>
                <a:spcPts val="0"/>
              </a:spcBef>
              <a:buNone/>
              <a:defRPr>
                <a:solidFill>
                  <a:schemeClr val="lt1"/>
                </a:solidFill>
              </a:defRPr>
            </a:lvl6pPr>
            <a:lvl7pPr lvl="6">
              <a:spcBef>
                <a:spcPts val="0"/>
              </a:spcBef>
              <a:buNone/>
              <a:defRPr>
                <a:solidFill>
                  <a:schemeClr val="lt1"/>
                </a:solidFill>
              </a:defRPr>
            </a:lvl7pPr>
            <a:lvl8pPr lvl="7">
              <a:spcBef>
                <a:spcPts val="0"/>
              </a:spcBef>
              <a:buNone/>
              <a:defRPr>
                <a:solidFill>
                  <a:schemeClr val="lt1"/>
                </a:solidFill>
              </a:defRPr>
            </a:lvl8pPr>
            <a:lvl9pPr lvl="8">
              <a:spcBef>
                <a:spcPts val="0"/>
              </a:spcBef>
              <a:buNone/>
              <a:defRPr>
                <a:solidFill>
                  <a:schemeClr val="lt1"/>
                </a:solidFill>
              </a:defRPr>
            </a:lvl9pPr>
          </a:lstStyle>
          <a:p>
            <a:endParaRPr/>
          </a:p>
        </p:txBody>
      </p:sp>
    </p:spTree>
    <p:extLst>
      <p:ext uri="{BB962C8B-B14F-4D97-AF65-F5344CB8AC3E}">
        <p14:creationId xmlns:p14="http://schemas.microsoft.com/office/powerpoint/2010/main" val="2234033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Agenda Layout">
    <p:spTree>
      <p:nvGrpSpPr>
        <p:cNvPr id="1" name="Shape 10"/>
        <p:cNvGrpSpPr/>
        <p:nvPr/>
      </p:nvGrpSpPr>
      <p:grpSpPr>
        <a:xfrm>
          <a:off x="0" y="0"/>
          <a:ext cx="0" cy="0"/>
          <a:chOff x="0" y="0"/>
          <a:chExt cx="0" cy="0"/>
        </a:xfrm>
      </p:grpSpPr>
      <p:sp>
        <p:nvSpPr>
          <p:cNvPr id="11" name="Shape 11"/>
          <p:cNvSpPr/>
          <p:nvPr/>
        </p:nvSpPr>
        <p:spPr>
          <a:xfrm>
            <a:off x="-2604" y="0"/>
            <a:ext cx="1584176"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12" name="Shape 12" descr="E:\002-KIMS BUSINESS\007-02-Fullslidesppt-Contents\20161228\02-edu\bulb-item2.png"/>
          <p:cNvPicPr preferRelativeResize="0"/>
          <p:nvPr/>
        </p:nvPicPr>
        <p:blipFill rotWithShape="1">
          <a:blip r:embed="rId2">
            <a:alphaModFix/>
          </a:blip>
          <a:srcRect/>
          <a:stretch/>
        </p:blipFill>
        <p:spPr>
          <a:xfrm>
            <a:off x="316735" y="2931790"/>
            <a:ext cx="945499" cy="2098463"/>
          </a:xfrm>
          <a:prstGeom prst="rect">
            <a:avLst/>
          </a:prstGeom>
          <a:noFill/>
          <a:ln>
            <a:noFill/>
          </a:ln>
        </p:spPr>
      </p:pic>
    </p:spTree>
    <p:extLst>
      <p:ext uri="{BB962C8B-B14F-4D97-AF65-F5344CB8AC3E}">
        <p14:creationId xmlns:p14="http://schemas.microsoft.com/office/powerpoint/2010/main" val="959690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Agenda Layout">
    <p:spTree>
      <p:nvGrpSpPr>
        <p:cNvPr id="1" name="Shape 13"/>
        <p:cNvGrpSpPr/>
        <p:nvPr/>
      </p:nvGrpSpPr>
      <p:grpSpPr>
        <a:xfrm>
          <a:off x="0" y="0"/>
          <a:ext cx="0" cy="0"/>
          <a:chOff x="0" y="0"/>
          <a:chExt cx="0" cy="0"/>
        </a:xfrm>
      </p:grpSpPr>
      <p:sp>
        <p:nvSpPr>
          <p:cNvPr id="14" name="Shape 14"/>
          <p:cNvSpPr/>
          <p:nvPr/>
        </p:nvSpPr>
        <p:spPr>
          <a:xfrm>
            <a:off x="-2604" y="0"/>
            <a:ext cx="1584176"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15" name="Shape 15" descr="E:\002-KIMS BUSINESS\007-02-Fullslidesppt-Contents\20161228\02-edu\bulb-item2.png"/>
          <p:cNvPicPr preferRelativeResize="0"/>
          <p:nvPr/>
        </p:nvPicPr>
        <p:blipFill rotWithShape="1">
          <a:blip r:embed="rId2">
            <a:alphaModFix/>
          </a:blip>
          <a:srcRect/>
          <a:stretch/>
        </p:blipFill>
        <p:spPr>
          <a:xfrm>
            <a:off x="789484" y="938231"/>
            <a:ext cx="1584176" cy="3515958"/>
          </a:xfrm>
          <a:prstGeom prst="rect">
            <a:avLst/>
          </a:prstGeom>
          <a:noFill/>
          <a:ln>
            <a:noFill/>
          </a:ln>
        </p:spPr>
      </p:pic>
      <p:pic>
        <p:nvPicPr>
          <p:cNvPr id="16" name="Shape 16" descr="E:\002-KIMS BUSINESS\007-02-Fullslidesppt-Contents\20161228\02-edu\bulb-item.png"/>
          <p:cNvPicPr preferRelativeResize="0"/>
          <p:nvPr/>
        </p:nvPicPr>
        <p:blipFill rotWithShape="1">
          <a:blip r:embed="rId3">
            <a:alphaModFix/>
          </a:blip>
          <a:srcRect r="50000"/>
          <a:stretch/>
        </p:blipFill>
        <p:spPr>
          <a:xfrm>
            <a:off x="789484" y="938231"/>
            <a:ext cx="792088" cy="3515958"/>
          </a:xfrm>
          <a:prstGeom prst="rect">
            <a:avLst/>
          </a:prstGeom>
          <a:noFill/>
          <a:ln>
            <a:noFill/>
          </a:ln>
        </p:spPr>
      </p:pic>
    </p:spTree>
    <p:extLst>
      <p:ext uri="{BB962C8B-B14F-4D97-AF65-F5344CB8AC3E}">
        <p14:creationId xmlns:p14="http://schemas.microsoft.com/office/powerpoint/2010/main" val="4060878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ection Break Layout">
    <p:spTree>
      <p:nvGrpSpPr>
        <p:cNvPr id="1" name="Shape 17"/>
        <p:cNvGrpSpPr/>
        <p:nvPr/>
      </p:nvGrpSpPr>
      <p:grpSpPr>
        <a:xfrm>
          <a:off x="0" y="0"/>
          <a:ext cx="0" cy="0"/>
          <a:chOff x="0" y="0"/>
          <a:chExt cx="0" cy="0"/>
        </a:xfrm>
      </p:grpSpPr>
      <p:sp>
        <p:nvSpPr>
          <p:cNvPr id="18" name="Shape 18"/>
          <p:cNvSpPr/>
          <p:nvPr/>
        </p:nvSpPr>
        <p:spPr>
          <a:xfrm>
            <a:off x="0" y="2571750"/>
            <a:ext cx="9144000" cy="2571750"/>
          </a:xfrm>
          <a:prstGeom prst="rect">
            <a:avLst/>
          </a:prstGeom>
          <a:solidFill>
            <a:srgbClr val="F2F2F2"/>
          </a:solidFill>
          <a:ln>
            <a:noFill/>
          </a:ln>
        </p:spPr>
        <p:txBody>
          <a:bodyPr wrap="square" lIns="91425" tIns="45700" rIns="91425" bIns="45700" anchor="ctr" anchorCtr="0">
            <a:noAutofit/>
          </a:bodyPr>
          <a:lstStyle/>
          <a:p>
            <a:pPr algn="ctr"/>
            <a:endParaRPr sz="1800">
              <a:solidFill>
                <a:srgbClr val="FFFFFF"/>
              </a:solidFill>
            </a:endParaRPr>
          </a:p>
        </p:txBody>
      </p:sp>
      <p:sp>
        <p:nvSpPr>
          <p:cNvPr id="19" name="Shape 19"/>
          <p:cNvSpPr/>
          <p:nvPr/>
        </p:nvSpPr>
        <p:spPr>
          <a:xfrm>
            <a:off x="2116108" y="843558"/>
            <a:ext cx="4896544" cy="3456384"/>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0" name="Shape 20"/>
          <p:cNvSpPr/>
          <p:nvPr/>
        </p:nvSpPr>
        <p:spPr>
          <a:xfrm>
            <a:off x="2116108" y="0"/>
            <a:ext cx="4896544" cy="195486"/>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1" name="Shape 21"/>
          <p:cNvSpPr/>
          <p:nvPr/>
        </p:nvSpPr>
        <p:spPr>
          <a:xfrm>
            <a:off x="2116108" y="4948014"/>
            <a:ext cx="4896544" cy="195486"/>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22" name="Shape 22" descr="E:\002-KIMS BUSINESS\007-02-Fullslidesppt-Contents\20161228\02-edu\bulb-item.png"/>
          <p:cNvPicPr preferRelativeResize="0"/>
          <p:nvPr/>
        </p:nvPicPr>
        <p:blipFill rotWithShape="1">
          <a:blip r:embed="rId2">
            <a:alphaModFix/>
          </a:blip>
          <a:srcRect/>
          <a:stretch/>
        </p:blipFill>
        <p:spPr>
          <a:xfrm flipH="1">
            <a:off x="4155985" y="1156325"/>
            <a:ext cx="816788" cy="1812802"/>
          </a:xfrm>
          <a:prstGeom prst="rect">
            <a:avLst/>
          </a:prstGeom>
          <a:noFill/>
          <a:ln>
            <a:noFill/>
          </a:ln>
        </p:spPr>
      </p:pic>
    </p:spTree>
    <p:extLst>
      <p:ext uri="{BB962C8B-B14F-4D97-AF65-F5344CB8AC3E}">
        <p14:creationId xmlns:p14="http://schemas.microsoft.com/office/powerpoint/2010/main" val="20110860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3_Basic Layout">
    <p:spTree>
      <p:nvGrpSpPr>
        <p:cNvPr id="1" name="Shape 23"/>
        <p:cNvGrpSpPr/>
        <p:nvPr/>
      </p:nvGrpSpPr>
      <p:grpSpPr>
        <a:xfrm>
          <a:off x="0" y="0"/>
          <a:ext cx="0" cy="0"/>
          <a:chOff x="0" y="0"/>
          <a:chExt cx="0" cy="0"/>
        </a:xfrm>
      </p:grpSpPr>
      <p:sp>
        <p:nvSpPr>
          <p:cNvPr id="24" name="Shape 24"/>
          <p:cNvSpPr/>
          <p:nvPr/>
        </p:nvSpPr>
        <p:spPr>
          <a:xfrm>
            <a:off x="0" y="3399842"/>
            <a:ext cx="9144000" cy="1743658"/>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5" name="Shape 25"/>
          <p:cNvSpPr/>
          <p:nvPr/>
        </p:nvSpPr>
        <p:spPr>
          <a:xfrm>
            <a:off x="4043561" y="2859782"/>
            <a:ext cx="1080120" cy="1080120"/>
          </a:xfrm>
          <a:prstGeom prst="ellipse">
            <a:avLst/>
          </a:prstGeom>
          <a:solidFill>
            <a:schemeClr val="bg2">
              <a:lumMod val="75000"/>
            </a:schemeClr>
          </a:solidFill>
          <a:ln w="63500" cap="flat" cmpd="sng">
            <a:solidFill>
              <a:schemeClr val="lt1"/>
            </a:solidFill>
            <a:prstDash val="solid"/>
            <a:round/>
            <a:headEnd type="none" w="med" len="med"/>
            <a:tailEnd type="none" w="med" len="med"/>
          </a:ln>
        </p:spPr>
        <p:txBody>
          <a:bodyPr wrap="square" lIns="91425" tIns="45700" rIns="91425" bIns="45700" anchor="ctr" anchorCtr="0">
            <a:noAutofit/>
          </a:bodyPr>
          <a:lstStyle/>
          <a:p>
            <a:pPr algn="ctr"/>
            <a:endParaRPr sz="1800">
              <a:solidFill>
                <a:srgbClr val="FFFFFF"/>
              </a:solidFill>
            </a:endParaRPr>
          </a:p>
        </p:txBody>
      </p:sp>
      <p:pic>
        <p:nvPicPr>
          <p:cNvPr id="26" name="Shape 26" descr="E:\002-KIMS BUSINESS\007-02-Fullslidesppt-Contents\20161228\02-edu\bulb-item.png"/>
          <p:cNvPicPr preferRelativeResize="0"/>
          <p:nvPr/>
        </p:nvPicPr>
        <p:blipFill rotWithShape="1">
          <a:blip r:embed="rId2">
            <a:alphaModFix/>
          </a:blip>
          <a:srcRect/>
          <a:stretch/>
        </p:blipFill>
        <p:spPr>
          <a:xfrm>
            <a:off x="4408057" y="3010192"/>
            <a:ext cx="351128" cy="779301"/>
          </a:xfrm>
          <a:prstGeom prst="rect">
            <a:avLst/>
          </a:prstGeom>
          <a:noFill/>
          <a:ln>
            <a:noFill/>
          </a:ln>
        </p:spPr>
      </p:pic>
      <p:pic>
        <p:nvPicPr>
          <p:cNvPr id="6" name="Picture 5">
            <a:extLst>
              <a:ext uri="{FF2B5EF4-FFF2-40B4-BE49-F238E27FC236}">
                <a16:creationId xmlns:a16="http://schemas.microsoft.com/office/drawing/2014/main" id="{3356E4FE-4B10-4C0C-AC15-1FB7E7ED7906}"/>
              </a:ext>
            </a:extLst>
          </p:cNvPr>
          <p:cNvPicPr>
            <a:picLocks noChangeAspect="1"/>
          </p:cNvPicPr>
          <p:nvPr userDrawn="1"/>
        </p:nvPicPr>
        <p:blipFill>
          <a:blip r:embed="rId3"/>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9837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Basic Layout">
    <p:spTree>
      <p:nvGrpSpPr>
        <p:cNvPr id="1" name="Shape 27"/>
        <p:cNvGrpSpPr/>
        <p:nvPr/>
      </p:nvGrpSpPr>
      <p:grpSpPr>
        <a:xfrm>
          <a:off x="0" y="0"/>
          <a:ext cx="0" cy="0"/>
          <a:chOff x="0" y="0"/>
          <a:chExt cx="0" cy="0"/>
        </a:xfrm>
      </p:grpSpPr>
      <p:sp>
        <p:nvSpPr>
          <p:cNvPr id="29" name="Shape 29"/>
          <p:cNvSpPr/>
          <p:nvPr/>
        </p:nvSpPr>
        <p:spPr>
          <a:xfrm>
            <a:off x="0" y="0"/>
            <a:ext cx="9144000" cy="72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30" name="Shape 30"/>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a:spcBef>
                <a:spcPts val="0"/>
              </a:spcBef>
              <a:buNone/>
              <a:defRPr sz="3600"/>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31" name="Shape 31"/>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a:spcBef>
                <a:spcPts val="0"/>
              </a:spcBef>
              <a:buNone/>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6" name="Shape 119"/>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8" name="Shape 15"/>
          <p:cNvGrpSpPr/>
          <p:nvPr userDrawn="1"/>
        </p:nvGrpSpPr>
        <p:grpSpPr>
          <a:xfrm>
            <a:off x="0" y="0"/>
            <a:ext cx="9144000" cy="248304"/>
            <a:chOff x="0" y="0"/>
            <a:chExt cx="9144000" cy="248304"/>
          </a:xfrm>
          <a:solidFill>
            <a:schemeClr val="bg2">
              <a:lumMod val="75000"/>
            </a:schemeClr>
          </a:solidFill>
        </p:grpSpPr>
        <p:sp>
          <p:nvSpPr>
            <p:cNvPr id="9"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11" name="Picture 10">
            <a:extLst>
              <a:ext uri="{FF2B5EF4-FFF2-40B4-BE49-F238E27FC236}">
                <a16:creationId xmlns:a16="http://schemas.microsoft.com/office/drawing/2014/main" id="{2A1AE410-9EA9-4BE8-A1D4-F72B5190DF3E}"/>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882373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Images and Contents Layout">
    <p:bg>
      <p:bgPr>
        <a:solidFill>
          <a:srgbClr val="E54632"/>
        </a:solidFill>
        <a:effectLst/>
      </p:bgPr>
    </p:bg>
    <p:spTree>
      <p:nvGrpSpPr>
        <p:cNvPr id="1" name="Shape 32"/>
        <p:cNvGrpSpPr/>
        <p:nvPr/>
      </p:nvGrpSpPr>
      <p:grpSpPr>
        <a:xfrm>
          <a:off x="0" y="0"/>
          <a:ext cx="0" cy="0"/>
          <a:chOff x="0" y="0"/>
          <a:chExt cx="0" cy="0"/>
        </a:xfrm>
      </p:grpSpPr>
      <p:sp>
        <p:nvSpPr>
          <p:cNvPr id="33" name="Shape 33"/>
          <p:cNvSpPr/>
          <p:nvPr/>
        </p:nvSpPr>
        <p:spPr>
          <a:xfrm>
            <a:off x="143508" y="92609"/>
            <a:ext cx="8856984" cy="4958283"/>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34" name="Shape 34"/>
          <p:cNvSpPr>
            <a:spLocks noGrp="1"/>
          </p:cNvSpPr>
          <p:nvPr>
            <p:ph type="pic" idx="2"/>
          </p:nvPr>
        </p:nvSpPr>
        <p:spPr>
          <a:xfrm>
            <a:off x="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5" name="Shape 35"/>
          <p:cNvSpPr>
            <a:spLocks noGrp="1"/>
          </p:cNvSpPr>
          <p:nvPr>
            <p:ph type="pic" idx="3"/>
          </p:nvPr>
        </p:nvSpPr>
        <p:spPr>
          <a:xfrm>
            <a:off x="232792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6" name="Shape 36"/>
          <p:cNvSpPr>
            <a:spLocks noGrp="1"/>
          </p:cNvSpPr>
          <p:nvPr>
            <p:ph type="pic" idx="4"/>
          </p:nvPr>
        </p:nvSpPr>
        <p:spPr>
          <a:xfrm>
            <a:off x="465584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7" name="Shape 37"/>
          <p:cNvSpPr>
            <a:spLocks noGrp="1"/>
          </p:cNvSpPr>
          <p:nvPr>
            <p:ph type="pic" idx="5"/>
          </p:nvPr>
        </p:nvSpPr>
        <p:spPr>
          <a:xfrm>
            <a:off x="698376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8" name="Shape 38"/>
          <p:cNvSpPr/>
          <p:nvPr/>
        </p:nvSpPr>
        <p:spPr>
          <a:xfrm>
            <a:off x="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39" name="Shape 39"/>
          <p:cNvSpPr/>
          <p:nvPr/>
        </p:nvSpPr>
        <p:spPr>
          <a:xfrm>
            <a:off x="2328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0" name="Shape 40"/>
          <p:cNvSpPr/>
          <p:nvPr/>
        </p:nvSpPr>
        <p:spPr>
          <a:xfrm>
            <a:off x="4656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1" name="Shape 41"/>
          <p:cNvSpPr/>
          <p:nvPr/>
        </p:nvSpPr>
        <p:spPr>
          <a:xfrm>
            <a:off x="6984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2" name="Shape 42"/>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solidFill>
                  <a:schemeClr val="lt1"/>
                </a:solidFill>
              </a:defRPr>
            </a:lvl1pPr>
            <a:lvl2pPr lvl="1" algn="ctr" rtl="0">
              <a:spcBef>
                <a:spcPts val="0"/>
              </a:spcBef>
              <a:buNone/>
              <a:defRPr>
                <a:solidFill>
                  <a:schemeClr val="lt1"/>
                </a:solidFill>
              </a:defRPr>
            </a:lvl2pPr>
            <a:lvl3pPr lvl="2" algn="ctr" rtl="0">
              <a:spcBef>
                <a:spcPts val="0"/>
              </a:spcBef>
              <a:buNone/>
              <a:defRPr>
                <a:solidFill>
                  <a:schemeClr val="lt1"/>
                </a:solidFill>
              </a:defRPr>
            </a:lvl3pPr>
            <a:lvl4pPr lvl="3" algn="ctr" rtl="0">
              <a:spcBef>
                <a:spcPts val="0"/>
              </a:spcBef>
              <a:buNone/>
              <a:defRPr>
                <a:solidFill>
                  <a:schemeClr val="lt1"/>
                </a:solidFill>
              </a:defRPr>
            </a:lvl4pPr>
            <a:lvl5pPr lvl="4" algn="ctr" rtl="0">
              <a:spcBef>
                <a:spcPts val="0"/>
              </a:spcBef>
              <a:buNone/>
              <a:defRPr>
                <a:solidFill>
                  <a:schemeClr val="lt1"/>
                </a:solidFill>
              </a:defRPr>
            </a:lvl5pPr>
            <a:lvl6pPr lvl="5" algn="ctr" rtl="0">
              <a:spcBef>
                <a:spcPts val="0"/>
              </a:spcBef>
              <a:buNone/>
              <a:defRPr>
                <a:solidFill>
                  <a:schemeClr val="lt1"/>
                </a:solidFill>
              </a:defRPr>
            </a:lvl6pPr>
            <a:lvl7pPr lvl="6" algn="ctr" rtl="0">
              <a:spcBef>
                <a:spcPts val="0"/>
              </a:spcBef>
              <a:buNone/>
              <a:defRPr>
                <a:solidFill>
                  <a:schemeClr val="lt1"/>
                </a:solidFill>
              </a:defRPr>
            </a:lvl7pPr>
            <a:lvl8pPr lvl="7" algn="ctr" rtl="0">
              <a:spcBef>
                <a:spcPts val="0"/>
              </a:spcBef>
              <a:buNone/>
              <a:defRPr>
                <a:solidFill>
                  <a:schemeClr val="lt1"/>
                </a:solidFill>
              </a:defRPr>
            </a:lvl8pPr>
            <a:lvl9pPr lvl="8" algn="ctr" rtl="0">
              <a:spcBef>
                <a:spcPts val="0"/>
              </a:spcBef>
              <a:buNone/>
              <a:defRPr>
                <a:solidFill>
                  <a:schemeClr val="lt1"/>
                </a:solidFill>
              </a:defRPr>
            </a:lvl9pPr>
          </a:lstStyle>
          <a:p>
            <a:endParaRPr/>
          </a:p>
        </p:txBody>
      </p:sp>
      <p:sp>
        <p:nvSpPr>
          <p:cNvPr id="43" name="Shape 43"/>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solidFill>
                  <a:schemeClr val="lt1"/>
                </a:solidFill>
              </a:defRPr>
            </a:lvl1pPr>
            <a:lvl2pPr lvl="1" algn="ctr" rtl="0">
              <a:spcBef>
                <a:spcPts val="0"/>
              </a:spcBef>
              <a:buNone/>
              <a:defRPr>
                <a:solidFill>
                  <a:schemeClr val="lt1"/>
                </a:solidFill>
              </a:defRPr>
            </a:lvl2pPr>
            <a:lvl3pPr lvl="2" algn="ctr" rtl="0">
              <a:spcBef>
                <a:spcPts val="0"/>
              </a:spcBef>
              <a:buNone/>
              <a:defRPr>
                <a:solidFill>
                  <a:schemeClr val="lt1"/>
                </a:solidFill>
              </a:defRPr>
            </a:lvl3pPr>
            <a:lvl4pPr lvl="3" algn="ctr" rtl="0">
              <a:spcBef>
                <a:spcPts val="0"/>
              </a:spcBef>
              <a:buNone/>
              <a:defRPr>
                <a:solidFill>
                  <a:schemeClr val="lt1"/>
                </a:solidFill>
              </a:defRPr>
            </a:lvl4pPr>
            <a:lvl5pPr lvl="4" algn="ctr" rtl="0">
              <a:spcBef>
                <a:spcPts val="0"/>
              </a:spcBef>
              <a:buNone/>
              <a:defRPr>
                <a:solidFill>
                  <a:schemeClr val="lt1"/>
                </a:solidFill>
              </a:defRPr>
            </a:lvl5pPr>
            <a:lvl6pPr lvl="5" algn="ctr" rtl="0">
              <a:spcBef>
                <a:spcPts val="0"/>
              </a:spcBef>
              <a:buNone/>
              <a:defRPr>
                <a:solidFill>
                  <a:schemeClr val="lt1"/>
                </a:solidFill>
              </a:defRPr>
            </a:lvl6pPr>
            <a:lvl7pPr lvl="6" algn="ctr" rtl="0">
              <a:spcBef>
                <a:spcPts val="0"/>
              </a:spcBef>
              <a:buNone/>
              <a:defRPr>
                <a:solidFill>
                  <a:schemeClr val="lt1"/>
                </a:solidFill>
              </a:defRPr>
            </a:lvl7pPr>
            <a:lvl8pPr lvl="7" algn="ctr" rtl="0">
              <a:spcBef>
                <a:spcPts val="0"/>
              </a:spcBef>
              <a:buNone/>
              <a:defRPr>
                <a:solidFill>
                  <a:schemeClr val="lt1"/>
                </a:solidFill>
              </a:defRPr>
            </a:lvl8pPr>
            <a:lvl9pPr lvl="8" algn="ctr" rtl="0">
              <a:spcBef>
                <a:spcPts val="0"/>
              </a:spcBef>
              <a:buNone/>
              <a:defRPr>
                <a:solidFill>
                  <a:schemeClr val="lt1"/>
                </a:solidFill>
              </a:defRPr>
            </a:lvl9pPr>
          </a:lstStyle>
          <a:p>
            <a:endParaRPr/>
          </a:p>
        </p:txBody>
      </p:sp>
      <p:pic>
        <p:nvPicPr>
          <p:cNvPr id="14" name="Picture 13">
            <a:extLst>
              <a:ext uri="{FF2B5EF4-FFF2-40B4-BE49-F238E27FC236}">
                <a16:creationId xmlns:a16="http://schemas.microsoft.com/office/drawing/2014/main" id="{A8D501C4-9219-4E27-B05A-B4F56ED12B4D}"/>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5707892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Images and Contents Layout">
    <p:spTree>
      <p:nvGrpSpPr>
        <p:cNvPr id="1" name="Shape 44"/>
        <p:cNvGrpSpPr/>
        <p:nvPr/>
      </p:nvGrpSpPr>
      <p:grpSpPr>
        <a:xfrm>
          <a:off x="0" y="0"/>
          <a:ext cx="0" cy="0"/>
          <a:chOff x="0" y="0"/>
          <a:chExt cx="0" cy="0"/>
        </a:xfrm>
      </p:grpSpPr>
      <p:sp>
        <p:nvSpPr>
          <p:cNvPr id="45" name="Shape 45"/>
          <p:cNvSpPr/>
          <p:nvPr/>
        </p:nvSpPr>
        <p:spPr>
          <a:xfrm>
            <a:off x="0" y="411510"/>
            <a:ext cx="6444208" cy="432048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46" name="Shape 46"/>
          <p:cNvSpPr>
            <a:spLocks noGrp="1"/>
          </p:cNvSpPr>
          <p:nvPr>
            <p:ph type="pic" idx="2"/>
          </p:nvPr>
        </p:nvSpPr>
        <p:spPr>
          <a:xfrm>
            <a:off x="135622"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47" name="Shape 47"/>
          <p:cNvSpPr>
            <a:spLocks noGrp="1"/>
          </p:cNvSpPr>
          <p:nvPr>
            <p:ph type="pic" idx="3"/>
          </p:nvPr>
        </p:nvSpPr>
        <p:spPr>
          <a:xfrm>
            <a:off x="2223854"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48" name="Shape 48"/>
          <p:cNvSpPr>
            <a:spLocks noGrp="1"/>
          </p:cNvSpPr>
          <p:nvPr>
            <p:ph type="pic" idx="4"/>
          </p:nvPr>
        </p:nvSpPr>
        <p:spPr>
          <a:xfrm>
            <a:off x="4312086"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659899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Title Slide">
    <p:bg>
      <p:bgPr>
        <a:blipFill rotWithShape="1">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820200" y="374550"/>
            <a:ext cx="7323900" cy="6621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13">
            <a:extLst>
              <a:ext uri="{FF2B5EF4-FFF2-40B4-BE49-F238E27FC236}">
                <a16:creationId xmlns:a16="http://schemas.microsoft.com/office/drawing/2014/main" id="{648DF950-D401-4768-802A-324D38F79B26}"/>
              </a:ext>
            </a:extLst>
          </p:cNvPr>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2" name="Picture 1">
            <a:extLst>
              <a:ext uri="{FF2B5EF4-FFF2-40B4-BE49-F238E27FC236}">
                <a16:creationId xmlns:a16="http://schemas.microsoft.com/office/drawing/2014/main" id="{A4B781B5-B681-4AFC-9D2A-01760128C124}"/>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Images and Contents Layout">
    <p:spTree>
      <p:nvGrpSpPr>
        <p:cNvPr id="1" name="Shape 49"/>
        <p:cNvGrpSpPr/>
        <p:nvPr/>
      </p:nvGrpSpPr>
      <p:grpSpPr>
        <a:xfrm>
          <a:off x="0" y="0"/>
          <a:ext cx="0" cy="0"/>
          <a:chOff x="0" y="0"/>
          <a:chExt cx="0" cy="0"/>
        </a:xfrm>
      </p:grpSpPr>
      <p:sp>
        <p:nvSpPr>
          <p:cNvPr id="50" name="Shape 50"/>
          <p:cNvSpPr/>
          <p:nvPr/>
        </p:nvSpPr>
        <p:spPr>
          <a:xfrm>
            <a:off x="0" y="2932113"/>
            <a:ext cx="9144000" cy="2211387"/>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51" name="Shape 51" descr="D:\Fullppt\005-PNG이미지\노트북.png"/>
          <p:cNvPicPr preferRelativeResize="0"/>
          <p:nvPr/>
        </p:nvPicPr>
        <p:blipFill rotWithShape="1">
          <a:blip r:embed="rId2">
            <a:alphaModFix/>
          </a:blip>
          <a:srcRect/>
          <a:stretch/>
        </p:blipFill>
        <p:spPr>
          <a:xfrm>
            <a:off x="2555776" y="1612511"/>
            <a:ext cx="7230270" cy="3196510"/>
          </a:xfrm>
          <a:prstGeom prst="rect">
            <a:avLst/>
          </a:prstGeom>
          <a:noFill/>
          <a:ln>
            <a:noFill/>
          </a:ln>
        </p:spPr>
      </p:pic>
      <p:sp>
        <p:nvSpPr>
          <p:cNvPr id="53" name="Shape 53"/>
          <p:cNvSpPr/>
          <p:nvPr/>
        </p:nvSpPr>
        <p:spPr>
          <a:xfrm>
            <a:off x="467544" y="3363837"/>
            <a:ext cx="3024336" cy="1165829"/>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54" name="Shape 54"/>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55" name="Shape 55"/>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9" name="Shape 63">
            <a:extLst>
              <a:ext uri="{FF2B5EF4-FFF2-40B4-BE49-F238E27FC236}">
                <a16:creationId xmlns:a16="http://schemas.microsoft.com/office/drawing/2014/main" id="{A14A5CFE-4D08-4B86-B4DC-352B9190C907}"/>
              </a:ext>
            </a:extLst>
          </p:cNvPr>
          <p:cNvSpPr/>
          <p:nvPr userDrawn="1"/>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0" name="Picture 9">
            <a:extLst>
              <a:ext uri="{FF2B5EF4-FFF2-40B4-BE49-F238E27FC236}">
                <a16:creationId xmlns:a16="http://schemas.microsoft.com/office/drawing/2014/main" id="{C3D49C6C-85C6-443E-95A4-8201FAC59F57}"/>
              </a:ext>
            </a:extLst>
          </p:cNvPr>
          <p:cNvPicPr>
            <a:picLocks noChangeAspect="1"/>
          </p:cNvPicPr>
          <p:nvPr userDrawn="1"/>
        </p:nvPicPr>
        <p:blipFill>
          <a:blip r:embed="rId3"/>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842631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4_Images and Contents Layout">
    <p:spTree>
      <p:nvGrpSpPr>
        <p:cNvPr id="1" name="Shape 59"/>
        <p:cNvGrpSpPr/>
        <p:nvPr/>
      </p:nvGrpSpPr>
      <p:grpSpPr>
        <a:xfrm>
          <a:off x="0" y="0"/>
          <a:ext cx="0" cy="0"/>
          <a:chOff x="0" y="0"/>
          <a:chExt cx="0" cy="0"/>
        </a:xfrm>
      </p:grpSpPr>
      <p:sp>
        <p:nvSpPr>
          <p:cNvPr id="60" name="Shape 60"/>
          <p:cNvSpPr>
            <a:spLocks noGrp="1"/>
          </p:cNvSpPr>
          <p:nvPr>
            <p:ph type="pic" idx="2"/>
          </p:nvPr>
        </p:nvSpPr>
        <p:spPr>
          <a:xfrm>
            <a:off x="0" y="-1"/>
            <a:ext cx="3059832" cy="5143501"/>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1" name="Shape 61"/>
          <p:cNvSpPr/>
          <p:nvPr/>
        </p:nvSpPr>
        <p:spPr>
          <a:xfrm>
            <a:off x="4860032" y="0"/>
            <a:ext cx="36000"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62" name="Shape 62"/>
          <p:cNvSpPr/>
          <p:nvPr/>
        </p:nvSpPr>
        <p:spPr>
          <a:xfrm>
            <a:off x="4896032" y="1311750"/>
            <a:ext cx="180000" cy="25200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Tree>
    <p:extLst>
      <p:ext uri="{BB962C8B-B14F-4D97-AF65-F5344CB8AC3E}">
        <p14:creationId xmlns:p14="http://schemas.microsoft.com/office/powerpoint/2010/main" val="36515573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4_Basic Layout">
    <p:spTree>
      <p:nvGrpSpPr>
        <p:cNvPr id="1" name="Shape 63"/>
        <p:cNvGrpSpPr/>
        <p:nvPr/>
      </p:nvGrpSpPr>
      <p:grpSpPr>
        <a:xfrm>
          <a:off x="0" y="0"/>
          <a:ext cx="0" cy="0"/>
          <a:chOff x="0" y="0"/>
          <a:chExt cx="0" cy="0"/>
        </a:xfrm>
      </p:grpSpPr>
    </p:spTree>
    <p:extLst>
      <p:ext uri="{BB962C8B-B14F-4D97-AF65-F5344CB8AC3E}">
        <p14:creationId xmlns:p14="http://schemas.microsoft.com/office/powerpoint/2010/main" val="13467727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5_Images and Contents Layout">
    <p:bg>
      <p:bgPr>
        <a:solidFill>
          <a:schemeClr val="bg2">
            <a:lumMod val="75000"/>
          </a:schemeClr>
        </a:solidFill>
        <a:effectLst/>
      </p:bgPr>
    </p:bg>
    <p:spTree>
      <p:nvGrpSpPr>
        <p:cNvPr id="1" name="Shape 64"/>
        <p:cNvGrpSpPr/>
        <p:nvPr/>
      </p:nvGrpSpPr>
      <p:grpSpPr>
        <a:xfrm>
          <a:off x="0" y="0"/>
          <a:ext cx="0" cy="0"/>
          <a:chOff x="0" y="0"/>
          <a:chExt cx="0" cy="0"/>
        </a:xfrm>
      </p:grpSpPr>
      <p:sp>
        <p:nvSpPr>
          <p:cNvPr id="65" name="Shape 65"/>
          <p:cNvSpPr>
            <a:spLocks noGrp="1"/>
          </p:cNvSpPr>
          <p:nvPr>
            <p:ph type="pic" idx="2"/>
          </p:nvPr>
        </p:nvSpPr>
        <p:spPr>
          <a:xfrm>
            <a:off x="0" y="-1"/>
            <a:ext cx="9144000" cy="3076575"/>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pic>
        <p:nvPicPr>
          <p:cNvPr id="4" name="Picture 3">
            <a:extLst>
              <a:ext uri="{FF2B5EF4-FFF2-40B4-BE49-F238E27FC236}">
                <a16:creationId xmlns:a16="http://schemas.microsoft.com/office/drawing/2014/main" id="{4FB642BE-4696-481C-9D7E-95BA9B7BCA31}"/>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1855474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2_Images and Contents Layout">
    <p:spTree>
      <p:nvGrpSpPr>
        <p:cNvPr id="1" name="Shape 66"/>
        <p:cNvGrpSpPr/>
        <p:nvPr/>
      </p:nvGrpSpPr>
      <p:grpSpPr>
        <a:xfrm>
          <a:off x="0" y="0"/>
          <a:ext cx="0" cy="0"/>
          <a:chOff x="0" y="0"/>
          <a:chExt cx="0" cy="0"/>
        </a:xfrm>
      </p:grpSpPr>
      <p:sp>
        <p:nvSpPr>
          <p:cNvPr id="67" name="Shape 67"/>
          <p:cNvSpPr/>
          <p:nvPr/>
        </p:nvSpPr>
        <p:spPr>
          <a:xfrm>
            <a:off x="0" y="1759754"/>
            <a:ext cx="9144000" cy="2211387"/>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68" name="Shape 68" descr="D:\Fullppt\PNG이미지\핸드폰2.png"/>
          <p:cNvPicPr preferRelativeResize="0"/>
          <p:nvPr/>
        </p:nvPicPr>
        <p:blipFill rotWithShape="1">
          <a:blip r:embed="rId2">
            <a:alphaModFix/>
          </a:blip>
          <a:srcRect/>
          <a:stretch/>
        </p:blipFill>
        <p:spPr>
          <a:xfrm>
            <a:off x="6023208" y="1042230"/>
            <a:ext cx="2869272" cy="3474631"/>
          </a:xfrm>
          <a:prstGeom prst="rect">
            <a:avLst/>
          </a:prstGeom>
          <a:noFill/>
          <a:ln>
            <a:noFill/>
          </a:ln>
        </p:spPr>
      </p:pic>
      <p:sp>
        <p:nvSpPr>
          <p:cNvPr id="69" name="Shape 69"/>
          <p:cNvSpPr>
            <a:spLocks noGrp="1"/>
          </p:cNvSpPr>
          <p:nvPr>
            <p:ph type="pic" idx="2"/>
          </p:nvPr>
        </p:nvSpPr>
        <p:spPr>
          <a:xfrm>
            <a:off x="7380312" y="1175233"/>
            <a:ext cx="1008112" cy="2556104"/>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0" name="Shape 70"/>
          <p:cNvSpPr>
            <a:spLocks noGrp="1"/>
          </p:cNvSpPr>
          <p:nvPr>
            <p:ph type="pic" idx="3"/>
          </p:nvPr>
        </p:nvSpPr>
        <p:spPr>
          <a:xfrm>
            <a:off x="5643269" y="1261134"/>
            <a:ext cx="1654766" cy="2556104"/>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72" name="Shape 72"/>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18347239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8_Images and Contents Layout">
    <p:spTree>
      <p:nvGrpSpPr>
        <p:cNvPr id="1" name="Shape 73"/>
        <p:cNvGrpSpPr/>
        <p:nvPr/>
      </p:nvGrpSpPr>
      <p:grpSpPr>
        <a:xfrm>
          <a:off x="0" y="0"/>
          <a:ext cx="0" cy="0"/>
          <a:chOff x="0" y="0"/>
          <a:chExt cx="0" cy="0"/>
        </a:xfrm>
      </p:grpSpPr>
      <p:sp>
        <p:nvSpPr>
          <p:cNvPr id="75" name="Shape 75"/>
          <p:cNvSpPr/>
          <p:nvPr/>
        </p:nvSpPr>
        <p:spPr>
          <a:xfrm>
            <a:off x="0" y="0"/>
            <a:ext cx="9144000" cy="720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76" name="Shape 76"/>
          <p:cNvSpPr>
            <a:spLocks noGrp="1"/>
          </p:cNvSpPr>
          <p:nvPr>
            <p:ph type="pic" idx="2"/>
          </p:nvPr>
        </p:nvSpPr>
        <p:spPr>
          <a:xfrm>
            <a:off x="467544" y="339502"/>
            <a:ext cx="3312128" cy="2808072"/>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7" name="Shape 77"/>
          <p:cNvSpPr>
            <a:spLocks noGrp="1"/>
          </p:cNvSpPr>
          <p:nvPr>
            <p:ph type="pic" idx="3"/>
          </p:nvPr>
        </p:nvSpPr>
        <p:spPr>
          <a:xfrm>
            <a:off x="3995936" y="339502"/>
            <a:ext cx="468052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8" name="Shape 78"/>
          <p:cNvSpPr>
            <a:spLocks noGrp="1"/>
          </p:cNvSpPr>
          <p:nvPr>
            <p:ph type="pic" idx="4"/>
          </p:nvPr>
        </p:nvSpPr>
        <p:spPr>
          <a:xfrm>
            <a:off x="399593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9" name="Shape 79"/>
          <p:cNvSpPr>
            <a:spLocks noGrp="1"/>
          </p:cNvSpPr>
          <p:nvPr>
            <p:ph type="pic" idx="5"/>
          </p:nvPr>
        </p:nvSpPr>
        <p:spPr>
          <a:xfrm>
            <a:off x="561619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0" name="Shape 80"/>
          <p:cNvSpPr>
            <a:spLocks noGrp="1"/>
          </p:cNvSpPr>
          <p:nvPr>
            <p:ph type="pic" idx="6"/>
          </p:nvPr>
        </p:nvSpPr>
        <p:spPr>
          <a:xfrm>
            <a:off x="723645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title"/>
          </p:nvPr>
        </p:nvSpPr>
        <p:spPr>
          <a:xfrm>
            <a:off x="436795" y="3267525"/>
            <a:ext cx="8721600" cy="601800"/>
          </a:xfrm>
          <a:prstGeom prst="rect">
            <a:avLst/>
          </a:prstGeom>
          <a:noFill/>
          <a:ln>
            <a:noFill/>
          </a:ln>
        </p:spPr>
        <p:txBody>
          <a:bodyPr wrap="square" lIns="91425" tIns="91425" rIns="91425" bIns="91425" anchor="ctr" anchorCtr="0"/>
          <a:lstStyle>
            <a:lvl1pPr lvl="0" rtl="0">
              <a:spcBef>
                <a:spcPts val="0"/>
              </a:spcBef>
              <a:buNone/>
              <a:defRPr sz="3600"/>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82" name="Shape 82"/>
          <p:cNvSpPr txBox="1">
            <a:spLocks noGrp="1"/>
          </p:cNvSpPr>
          <p:nvPr>
            <p:ph type="subTitle" idx="1"/>
          </p:nvPr>
        </p:nvSpPr>
        <p:spPr>
          <a:xfrm>
            <a:off x="429975" y="3862324"/>
            <a:ext cx="8687400" cy="279600"/>
          </a:xfrm>
          <a:prstGeom prst="rect">
            <a:avLst/>
          </a:prstGeom>
          <a:noFill/>
          <a:ln>
            <a:noFill/>
          </a:ln>
        </p:spPr>
        <p:txBody>
          <a:bodyPr wrap="square" lIns="91425" tIns="91425" rIns="91425" bIns="91425" anchor="ctr" anchorCtr="0"/>
          <a:lstStyle>
            <a:lvl1pPr lvl="0" rtl="0">
              <a:spcBef>
                <a:spcPts val="0"/>
              </a:spcBef>
              <a:buNone/>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11" name="Shape 40"/>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3" name="Picture 12">
            <a:extLst>
              <a:ext uri="{FF2B5EF4-FFF2-40B4-BE49-F238E27FC236}">
                <a16:creationId xmlns:a16="http://schemas.microsoft.com/office/drawing/2014/main" id="{9560F983-45A6-4236-872D-24D851CD0629}"/>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42905313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7_Images and Contents Layout">
    <p:bg>
      <p:bgPr>
        <a:solidFill>
          <a:schemeClr val="bg2">
            <a:lumMod val="75000"/>
          </a:schemeClr>
        </a:solidFill>
        <a:effectLst/>
      </p:bgPr>
    </p:bg>
    <p:spTree>
      <p:nvGrpSpPr>
        <p:cNvPr id="1" name="Shape 83"/>
        <p:cNvGrpSpPr/>
        <p:nvPr/>
      </p:nvGrpSpPr>
      <p:grpSpPr>
        <a:xfrm>
          <a:off x="0" y="0"/>
          <a:ext cx="0" cy="0"/>
          <a:chOff x="0" y="0"/>
          <a:chExt cx="0" cy="0"/>
        </a:xfrm>
      </p:grpSpPr>
      <p:sp>
        <p:nvSpPr>
          <p:cNvPr id="84" name="Shape 84"/>
          <p:cNvSpPr>
            <a:spLocks noGrp="1"/>
          </p:cNvSpPr>
          <p:nvPr>
            <p:ph type="pic" idx="2"/>
          </p:nvPr>
        </p:nvSpPr>
        <p:spPr>
          <a:xfrm>
            <a:off x="6444208" y="267494"/>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5" name="Shape 85"/>
          <p:cNvSpPr>
            <a:spLocks noGrp="1"/>
          </p:cNvSpPr>
          <p:nvPr>
            <p:ph type="pic" idx="3"/>
          </p:nvPr>
        </p:nvSpPr>
        <p:spPr>
          <a:xfrm>
            <a:off x="6444208" y="2715766"/>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6" name="Shape 86"/>
          <p:cNvSpPr>
            <a:spLocks noGrp="1"/>
          </p:cNvSpPr>
          <p:nvPr>
            <p:ph type="pic" idx="4"/>
          </p:nvPr>
        </p:nvSpPr>
        <p:spPr>
          <a:xfrm>
            <a:off x="3986213" y="267494"/>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7" name="Shape 87"/>
          <p:cNvSpPr>
            <a:spLocks noGrp="1"/>
          </p:cNvSpPr>
          <p:nvPr>
            <p:ph type="pic" idx="5"/>
          </p:nvPr>
        </p:nvSpPr>
        <p:spPr>
          <a:xfrm>
            <a:off x="3986213" y="2715766"/>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3610401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End Slide Layout">
    <p:spTree>
      <p:nvGrpSpPr>
        <p:cNvPr id="1" name="Shape 88"/>
        <p:cNvGrpSpPr/>
        <p:nvPr/>
      </p:nvGrpSpPr>
      <p:grpSpPr>
        <a:xfrm>
          <a:off x="0" y="0"/>
          <a:ext cx="0" cy="0"/>
          <a:chOff x="0" y="0"/>
          <a:chExt cx="0" cy="0"/>
        </a:xfrm>
      </p:grpSpPr>
      <p:sp>
        <p:nvSpPr>
          <p:cNvPr id="89" name="Shape 89"/>
          <p:cNvSpPr/>
          <p:nvPr/>
        </p:nvSpPr>
        <p:spPr>
          <a:xfrm>
            <a:off x="3311860" y="737642"/>
            <a:ext cx="2520280" cy="2520280"/>
          </a:xfrm>
          <a:prstGeom prst="ellipse">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90" name="Shape 90" descr="E:\002-KIMS BUSINESS\007-02-Fullslidesppt-Contents\20161228\02-edu\bulb-item.png"/>
          <p:cNvPicPr preferRelativeResize="0"/>
          <p:nvPr/>
        </p:nvPicPr>
        <p:blipFill rotWithShape="1">
          <a:blip r:embed="rId2">
            <a:alphaModFix/>
          </a:blip>
          <a:srcRect/>
          <a:stretch/>
        </p:blipFill>
        <p:spPr>
          <a:xfrm>
            <a:off x="4162351" y="1139211"/>
            <a:ext cx="819298" cy="1818368"/>
          </a:xfrm>
          <a:prstGeom prst="rect">
            <a:avLst/>
          </a:prstGeom>
          <a:noFill/>
          <a:ln>
            <a:noFill/>
          </a:ln>
        </p:spPr>
      </p:pic>
      <p:sp>
        <p:nvSpPr>
          <p:cNvPr id="91" name="Shape 91"/>
          <p:cNvSpPr txBox="1">
            <a:spLocks noGrp="1"/>
          </p:cNvSpPr>
          <p:nvPr>
            <p:ph type="title"/>
          </p:nvPr>
        </p:nvSpPr>
        <p:spPr>
          <a:xfrm>
            <a:off x="3575" y="3604550"/>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92" name="Shape 92"/>
          <p:cNvSpPr txBox="1">
            <a:spLocks noGrp="1"/>
          </p:cNvSpPr>
          <p:nvPr>
            <p:ph type="subTitle" idx="1"/>
          </p:nvPr>
        </p:nvSpPr>
        <p:spPr>
          <a:xfrm>
            <a:off x="-3575" y="4199343"/>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31830184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icon sets layout">
    <p:spTree>
      <p:nvGrpSpPr>
        <p:cNvPr id="1" name="Shape 93"/>
        <p:cNvGrpSpPr/>
        <p:nvPr/>
      </p:nvGrpSpPr>
      <p:grpSpPr>
        <a:xfrm>
          <a:off x="0" y="0"/>
          <a:ext cx="0" cy="0"/>
          <a:chOff x="0" y="0"/>
          <a:chExt cx="0" cy="0"/>
        </a:xfrm>
      </p:grpSpPr>
      <p:sp>
        <p:nvSpPr>
          <p:cNvPr id="94" name="Shape 94"/>
          <p:cNvSpPr/>
          <p:nvPr/>
        </p:nvSpPr>
        <p:spPr>
          <a:xfrm>
            <a:off x="354008" y="1131589"/>
            <a:ext cx="2849840" cy="3649171"/>
          </a:xfrm>
          <a:prstGeom prst="roundRect">
            <a:avLst>
              <a:gd name="adj" fmla="val 3968"/>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95" name="Shape 95"/>
          <p:cNvSpPr txBox="1"/>
          <p:nvPr/>
        </p:nvSpPr>
        <p:spPr>
          <a:xfrm>
            <a:off x="755576" y="1427128"/>
            <a:ext cx="2232248" cy="448087"/>
          </a:xfrm>
          <a:prstGeom prst="rect">
            <a:avLst/>
          </a:prstGeom>
          <a:noFill/>
          <a:ln>
            <a:noFill/>
          </a:ln>
        </p:spPr>
        <p:txBody>
          <a:bodyPr wrap="square" lIns="91425" tIns="45700" rIns="91425" bIns="45700" anchor="t" anchorCtr="0">
            <a:noAutofit/>
          </a:bodyPr>
          <a:lstStyle/>
          <a:p>
            <a:pPr>
              <a:buSzPct val="25000"/>
            </a:pPr>
            <a:r>
              <a:rPr lang="en" sz="1200" b="1">
                <a:solidFill>
                  <a:srgbClr val="FFFFFF"/>
                </a:solidFill>
              </a:rPr>
              <a:t>You can Resize without losing quality</a:t>
            </a:r>
          </a:p>
        </p:txBody>
      </p:sp>
      <p:sp>
        <p:nvSpPr>
          <p:cNvPr id="96" name="Shape 96"/>
          <p:cNvSpPr txBox="1"/>
          <p:nvPr/>
        </p:nvSpPr>
        <p:spPr>
          <a:xfrm>
            <a:off x="755576" y="1939375"/>
            <a:ext cx="2232248" cy="448087"/>
          </a:xfrm>
          <a:prstGeom prst="rect">
            <a:avLst/>
          </a:prstGeom>
          <a:noFill/>
          <a:ln>
            <a:noFill/>
          </a:ln>
        </p:spPr>
        <p:txBody>
          <a:bodyPr wrap="square" lIns="91425" tIns="45700" rIns="91425" bIns="45700" anchor="t" anchorCtr="0">
            <a:noAutofit/>
          </a:bodyPr>
          <a:lstStyle/>
          <a:p>
            <a:pPr>
              <a:buSzPct val="25000"/>
            </a:pPr>
            <a:r>
              <a:rPr lang="en" sz="1200" b="1">
                <a:solidFill>
                  <a:srgbClr val="FFFFFF"/>
                </a:solidFill>
              </a:rPr>
              <a:t>You can Change Fill Color &amp;</a:t>
            </a:r>
          </a:p>
          <a:p>
            <a:pPr>
              <a:buSzPct val="25000"/>
            </a:pPr>
            <a:r>
              <a:rPr lang="en" sz="1200" b="1">
                <a:solidFill>
                  <a:srgbClr val="FFFFFF"/>
                </a:solidFill>
              </a:rPr>
              <a:t>Line Color</a:t>
            </a:r>
          </a:p>
        </p:txBody>
      </p:sp>
      <p:sp>
        <p:nvSpPr>
          <p:cNvPr id="97" name="Shape 97"/>
          <p:cNvSpPr/>
          <p:nvPr/>
        </p:nvSpPr>
        <p:spPr>
          <a:xfrm>
            <a:off x="531932" y="1347500"/>
            <a:ext cx="108520" cy="3240473"/>
          </a:xfrm>
          <a:prstGeom prst="roundRect">
            <a:avLst>
              <a:gd name="adj" fmla="val 50000"/>
            </a:avLst>
          </a:prstGeom>
          <a:solidFill>
            <a:schemeClr val="bg1">
              <a:alpha val="41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98" name="Shape 98"/>
          <p:cNvSpPr/>
          <p:nvPr/>
        </p:nvSpPr>
        <p:spPr>
          <a:xfrm rot="5400000">
            <a:off x="2592642" y="1238201"/>
            <a:ext cx="502331" cy="502331"/>
          </a:xfrm>
          <a:prstGeom prst="halfFrame">
            <a:avLst>
              <a:gd name="adj1" fmla="val 23728"/>
              <a:gd name="adj2" fmla="val 24642"/>
            </a:avLst>
          </a:prstGeom>
          <a:solidFill>
            <a:schemeClr val="lt1">
              <a:alpha val="22745"/>
            </a:schemeClr>
          </a:solidFill>
          <a:ln>
            <a:noFill/>
          </a:ln>
        </p:spPr>
        <p:txBody>
          <a:bodyPr wrap="square" lIns="91425" tIns="45700" rIns="91425" bIns="45700" anchor="ctr" anchorCtr="0">
            <a:noAutofit/>
          </a:bodyPr>
          <a:lstStyle/>
          <a:p>
            <a:pPr algn="ctr"/>
            <a:endParaRPr sz="1800"/>
          </a:p>
        </p:txBody>
      </p:sp>
      <p:grpSp>
        <p:nvGrpSpPr>
          <p:cNvPr id="99" name="Shape 99"/>
          <p:cNvGrpSpPr/>
          <p:nvPr/>
        </p:nvGrpSpPr>
        <p:grpSpPr>
          <a:xfrm>
            <a:off x="755725" y="3062543"/>
            <a:ext cx="1872059" cy="1576233"/>
            <a:chOff x="102157" y="1419622"/>
            <a:chExt cx="1872059" cy="1576233"/>
          </a:xfrm>
        </p:grpSpPr>
        <p:sp>
          <p:nvSpPr>
            <p:cNvPr id="100" name="Shape 100"/>
            <p:cNvSpPr txBox="1"/>
            <p:nvPr/>
          </p:nvSpPr>
          <p:spPr>
            <a:xfrm>
              <a:off x="127596" y="2749634"/>
              <a:ext cx="1846620" cy="246221"/>
            </a:xfrm>
            <a:prstGeom prst="rect">
              <a:avLst/>
            </a:prstGeom>
            <a:noFill/>
            <a:ln>
              <a:noFill/>
            </a:ln>
          </p:spPr>
          <p:txBody>
            <a:bodyPr wrap="square" lIns="91425" tIns="45700" rIns="91425" bIns="45700" anchor="t" anchorCtr="0">
              <a:noAutofit/>
            </a:bodyPr>
            <a:lstStyle/>
            <a:p>
              <a:pPr>
                <a:buSzPct val="25000"/>
              </a:pPr>
              <a:r>
                <a:rPr lang="en" sz="1000">
                  <a:solidFill>
                    <a:srgbClr val="FFFFFF"/>
                  </a:solidFill>
                </a:rPr>
                <a:t>www.googleslidesppt.com</a:t>
              </a:r>
            </a:p>
          </p:txBody>
        </p:sp>
        <p:sp>
          <p:nvSpPr>
            <p:cNvPr id="101" name="Shape 101"/>
            <p:cNvSpPr txBox="1"/>
            <p:nvPr/>
          </p:nvSpPr>
          <p:spPr>
            <a:xfrm>
              <a:off x="102157" y="1419622"/>
              <a:ext cx="1827644" cy="1384995"/>
            </a:xfrm>
            <a:prstGeom prst="rect">
              <a:avLst/>
            </a:prstGeom>
            <a:noFill/>
            <a:ln>
              <a:noFill/>
            </a:ln>
          </p:spPr>
          <p:txBody>
            <a:bodyPr wrap="square" lIns="91425" tIns="45700" rIns="91425" bIns="45700" anchor="t" anchorCtr="0">
              <a:noAutofit/>
            </a:bodyPr>
            <a:lstStyle/>
            <a:p>
              <a:pPr>
                <a:buSzPct val="25000"/>
              </a:pPr>
              <a:r>
                <a:rPr lang="en" sz="2800" b="1">
                  <a:solidFill>
                    <a:srgbClr val="FFFFFF"/>
                  </a:solidFill>
                </a:rPr>
                <a:t>Google</a:t>
              </a:r>
            </a:p>
            <a:p>
              <a:pPr>
                <a:buSzPct val="25000"/>
              </a:pPr>
              <a:r>
                <a:rPr lang="en" sz="2800" b="1">
                  <a:solidFill>
                    <a:srgbClr val="FFFFFF"/>
                  </a:solidFill>
                </a:rPr>
                <a:t>Slides</a:t>
              </a:r>
            </a:p>
            <a:p>
              <a:pPr>
                <a:buSzPct val="25000"/>
              </a:pPr>
              <a:r>
                <a:rPr lang="en" sz="2800" b="1">
                  <a:solidFill>
                    <a:srgbClr val="FFFFFF"/>
                  </a:solidFill>
                </a:rPr>
                <a:t>PPT</a:t>
              </a:r>
            </a:p>
          </p:txBody>
        </p:sp>
      </p:grpSp>
    </p:spTree>
    <p:extLst>
      <p:ext uri="{BB962C8B-B14F-4D97-AF65-F5344CB8AC3E}">
        <p14:creationId xmlns:p14="http://schemas.microsoft.com/office/powerpoint/2010/main" val="32223916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olor Code Layou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3211626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Slide">
    <p:bg>
      <p:bgPr>
        <a:blipFill rotWithShape="1">
          <a:blip r:embed="rId2">
            <a:alphaModFix/>
          </a:blip>
          <a:stretch>
            <a:fillRect/>
          </a:stretch>
        </a:blipFill>
        <a:effectLst/>
      </p:bgPr>
    </p:bg>
    <p:spTree>
      <p:nvGrpSpPr>
        <p:cNvPr id="1" name="Shape 12"/>
        <p:cNvGrpSpPr/>
        <p:nvPr/>
      </p:nvGrpSpPr>
      <p:grpSpPr>
        <a:xfrm>
          <a:off x="0" y="0"/>
          <a:ext cx="0" cy="0"/>
          <a:chOff x="0" y="0"/>
          <a:chExt cx="0" cy="0"/>
        </a:xfrm>
      </p:grpSpPr>
      <p:sp>
        <p:nvSpPr>
          <p:cNvPr id="13" name="Shape 13"/>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4" name="Shape 14"/>
          <p:cNvSpPr txBox="1">
            <a:spLocks noGrp="1"/>
          </p:cNvSpPr>
          <p:nvPr>
            <p:ph type="title"/>
          </p:nvPr>
        </p:nvSpPr>
        <p:spPr>
          <a:xfrm>
            <a:off x="0" y="11901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5" name="Shape 15"/>
          <p:cNvGrpSpPr/>
          <p:nvPr/>
        </p:nvGrpSpPr>
        <p:grpSpPr>
          <a:xfrm>
            <a:off x="0" y="0"/>
            <a:ext cx="9144000" cy="248304"/>
            <a:chOff x="0" y="0"/>
            <a:chExt cx="9144000" cy="248304"/>
          </a:xfrm>
          <a:solidFill>
            <a:schemeClr val="bg2"/>
          </a:solidFill>
        </p:grpSpPr>
        <p:sp>
          <p:nvSpPr>
            <p:cNvPr id="16"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9" name="Picture 8">
            <a:extLst>
              <a:ext uri="{FF2B5EF4-FFF2-40B4-BE49-F238E27FC236}">
                <a16:creationId xmlns:a16="http://schemas.microsoft.com/office/drawing/2014/main" id="{CF1E41EC-5ABF-462E-8E84-28FF5E083A1E}"/>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60"/>
        <p:cNvGrpSpPr/>
        <p:nvPr/>
      </p:nvGrpSpPr>
      <p:grpSpPr>
        <a:xfrm>
          <a:off x="0" y="0"/>
          <a:ext cx="0" cy="0"/>
          <a:chOff x="0" y="0"/>
          <a:chExt cx="0" cy="0"/>
        </a:xfrm>
      </p:grpSpPr>
      <p:sp>
        <p:nvSpPr>
          <p:cNvPr id="61" name="Shape 6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2" name="Shape 62"/>
          <p:cNvSpPr txBox="1">
            <a:spLocks noGrp="1"/>
          </p:cNvSpPr>
          <p:nvPr>
            <p:ph type="title"/>
          </p:nvPr>
        </p:nvSpPr>
        <p:spPr>
          <a:xfrm>
            <a:off x="336800" y="0"/>
            <a:ext cx="8807400" cy="8844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p:nvPr/>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DBC740FF-790B-463F-A360-4A4DC3ED8056}"/>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1781811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8_Picture with Capti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0" y="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8" name="Shape 58"/>
          <p:cNvSpPr>
            <a:spLocks noGrp="1"/>
          </p:cNvSpPr>
          <p:nvPr>
            <p:ph type="pic" idx="2"/>
          </p:nvPr>
        </p:nvSpPr>
        <p:spPr>
          <a:xfrm>
            <a:off x="540000" y="1167542"/>
            <a:ext cx="4032000" cy="1404208"/>
          </a:xfrm>
          <a:prstGeom prst="rect">
            <a:avLst/>
          </a:prstGeom>
          <a:solidFill>
            <a:srgbClr val="D8D8D8"/>
          </a:solidFill>
          <a:ln>
            <a:noFill/>
          </a:ln>
        </p:spPr>
        <p:txBody>
          <a:bodyPr wrap="square" lIns="91425" tIns="91425" rIns="91425" bIns="91425" anchor="ctr" anchorCtr="0"/>
          <a:lstStyle>
            <a:lvl1pPr marL="0" marR="0" lvl="0" indent="0" algn="ctr" rtl="0">
              <a:spcBef>
                <a:spcPts val="280"/>
              </a:spcBef>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59" name="Shape 59"/>
          <p:cNvSpPr>
            <a:spLocks noGrp="1"/>
          </p:cNvSpPr>
          <p:nvPr>
            <p:ph type="pic" idx="3"/>
          </p:nvPr>
        </p:nvSpPr>
        <p:spPr>
          <a:xfrm>
            <a:off x="4572000" y="3291830"/>
            <a:ext cx="4032000" cy="1404208"/>
          </a:xfrm>
          <a:prstGeom prst="rect">
            <a:avLst/>
          </a:prstGeom>
          <a:solidFill>
            <a:srgbClr val="D8D8D8"/>
          </a:solidFill>
          <a:ln>
            <a:noFill/>
          </a:ln>
        </p:spPr>
        <p:txBody>
          <a:bodyPr wrap="square" lIns="91425" tIns="91425" rIns="91425" bIns="91425" anchor="ctr" anchorCtr="0"/>
          <a:lstStyle>
            <a:lvl1pPr marL="0" marR="0" lvl="0" indent="0" algn="ctr" rtl="0">
              <a:spcBef>
                <a:spcPts val="280"/>
              </a:spcBef>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 name="Shape 13">
            <a:extLst>
              <a:ext uri="{FF2B5EF4-FFF2-40B4-BE49-F238E27FC236}">
                <a16:creationId xmlns:a16="http://schemas.microsoft.com/office/drawing/2014/main" id="{E08A00BB-811D-40BE-92C2-8358AFFE2579}"/>
              </a:ext>
            </a:extLst>
          </p:cNvPr>
          <p:cNvSpPr/>
          <p:nvPr userDrawn="1"/>
        </p:nvSpPr>
        <p:spPr>
          <a:xfrm>
            <a:off x="0" y="4603500"/>
            <a:ext cx="9144000" cy="540000"/>
          </a:xfrm>
          <a:prstGeom prst="rect">
            <a:avLst/>
          </a:prstGeom>
          <a:solidFill>
            <a:schemeClr val="bg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8" name="Picture 7">
            <a:extLst>
              <a:ext uri="{FF2B5EF4-FFF2-40B4-BE49-F238E27FC236}">
                <a16:creationId xmlns:a16="http://schemas.microsoft.com/office/drawing/2014/main" id="{7BBB6A8F-4AB8-41A8-BEED-C07DBEE58153}"/>
              </a:ext>
            </a:extLst>
          </p:cNvPr>
          <p:cNvPicPr>
            <a:picLocks noChangeAspect="1"/>
          </p:cNvPicPr>
          <p:nvPr userDrawn="1"/>
        </p:nvPicPr>
        <p:blipFill>
          <a:blip r:embed="rId2"/>
          <a:stretch>
            <a:fillRect/>
          </a:stretch>
        </p:blipFill>
        <p:spPr>
          <a:xfrm>
            <a:off x="7940913" y="4664384"/>
            <a:ext cx="1159488" cy="41823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60"/>
        <p:cNvGrpSpPr/>
        <p:nvPr/>
      </p:nvGrpSpPr>
      <p:grpSpPr>
        <a:xfrm>
          <a:off x="0" y="0"/>
          <a:ext cx="0" cy="0"/>
          <a:chOff x="0" y="0"/>
          <a:chExt cx="0" cy="0"/>
        </a:xfrm>
      </p:grpSpPr>
      <p:sp>
        <p:nvSpPr>
          <p:cNvPr id="61" name="Shape 6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2" name="Shape 62"/>
          <p:cNvSpPr txBox="1">
            <a:spLocks noGrp="1"/>
          </p:cNvSpPr>
          <p:nvPr>
            <p:ph type="title"/>
          </p:nvPr>
        </p:nvSpPr>
        <p:spPr>
          <a:xfrm>
            <a:off x="336800" y="0"/>
            <a:ext cx="8807400" cy="8844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p:nvPr/>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DBC740FF-790B-463F-A360-4A4DC3ED8056}"/>
              </a:ext>
            </a:extLst>
          </p:cNvPr>
          <p:cNvPicPr>
            <a:picLocks noChangeAspect="1"/>
          </p:cNvPicPr>
          <p:nvPr userDrawn="1"/>
        </p:nvPicPr>
        <p:blipFill>
          <a:blip r:embed="rId2"/>
          <a:stretch>
            <a:fillRect/>
          </a:stretch>
        </p:blipFill>
        <p:spPr>
          <a:xfrm>
            <a:off x="7940913" y="4664384"/>
            <a:ext cx="1159488" cy="41823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6_Title Slide">
    <p:bg>
      <p:bgPr>
        <a:blipFill rotWithShape="1">
          <a:blip r:embed="rId2">
            <a:alphaModFix/>
          </a:blip>
          <a:stretch>
            <a:fillRect/>
          </a:stretch>
        </a:blipFill>
        <a:effectLst/>
      </p:bgPr>
    </p:bg>
    <p:spTree>
      <p:nvGrpSpPr>
        <p:cNvPr id="1" name="Shape 100"/>
        <p:cNvGrpSpPr/>
        <p:nvPr/>
      </p:nvGrpSpPr>
      <p:grpSpPr>
        <a:xfrm>
          <a:off x="0" y="0"/>
          <a:ext cx="0" cy="0"/>
          <a:chOff x="0" y="0"/>
          <a:chExt cx="0" cy="0"/>
        </a:xfrm>
      </p:grpSpPr>
      <p:sp>
        <p:nvSpPr>
          <p:cNvPr id="101" name="Shape 10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4" name="Shape 15">
            <a:extLst>
              <a:ext uri="{FF2B5EF4-FFF2-40B4-BE49-F238E27FC236}">
                <a16:creationId xmlns:a16="http://schemas.microsoft.com/office/drawing/2014/main" id="{61336EA6-55E4-461E-A8D5-19A89AFB1E9F}"/>
              </a:ext>
            </a:extLst>
          </p:cNvPr>
          <p:cNvGrpSpPr/>
          <p:nvPr userDrawn="1"/>
        </p:nvGrpSpPr>
        <p:grpSpPr>
          <a:xfrm>
            <a:off x="0" y="0"/>
            <a:ext cx="9144000" cy="248304"/>
            <a:chOff x="0" y="0"/>
            <a:chExt cx="9144000" cy="248304"/>
          </a:xfrm>
          <a:solidFill>
            <a:schemeClr val="bg2">
              <a:lumMod val="75000"/>
            </a:schemeClr>
          </a:solidFill>
        </p:grpSpPr>
        <p:sp>
          <p:nvSpPr>
            <p:cNvPr id="5" name="Shape 16">
              <a:extLst>
                <a:ext uri="{FF2B5EF4-FFF2-40B4-BE49-F238E27FC236}">
                  <a16:creationId xmlns:a16="http://schemas.microsoft.com/office/drawing/2014/main" id="{DDCAE31C-C2D2-4D6B-AED7-6864BA6F0073}"/>
                </a:ext>
              </a:extLst>
            </p:cNvPr>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 name="Shape 17">
              <a:extLst>
                <a:ext uri="{FF2B5EF4-FFF2-40B4-BE49-F238E27FC236}">
                  <a16:creationId xmlns:a16="http://schemas.microsoft.com/office/drawing/2014/main" id="{5B5481E8-A983-42F1-91C4-90F5589A809D}"/>
                </a:ext>
              </a:extLst>
            </p:cNvPr>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8" name="Picture 7">
            <a:extLst>
              <a:ext uri="{FF2B5EF4-FFF2-40B4-BE49-F238E27FC236}">
                <a16:creationId xmlns:a16="http://schemas.microsoft.com/office/drawing/2014/main" id="{697B1594-953D-4373-8E4E-541FFE5F4F48}"/>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Custom Layout">
    <p:bg>
      <p:bgPr>
        <a:blipFill rotWithShape="1">
          <a:blip r:embed="rId2">
            <a:alphaModFix/>
          </a:blip>
          <a:stretch>
            <a:fillRect/>
          </a:stretch>
        </a:blipFill>
        <a:effectLst/>
      </p:bgPr>
    </p:bg>
    <p:spTree>
      <p:nvGrpSpPr>
        <p:cNvPr id="1" name="Shape 103"/>
        <p:cNvGrpSpPr/>
        <p:nvPr/>
      </p:nvGrpSpPr>
      <p:grpSpPr>
        <a:xfrm>
          <a:off x="0" y="0"/>
          <a:ext cx="0" cy="0"/>
          <a:chOff x="0" y="0"/>
          <a:chExt cx="0" cy="0"/>
        </a:xfrm>
      </p:grpSpPr>
      <p:sp>
        <p:nvSpPr>
          <p:cNvPr id="104" name="Shape 104"/>
          <p:cNvSpPr/>
          <p:nvPr/>
        </p:nvSpPr>
        <p:spPr>
          <a:xfrm>
            <a:off x="0" y="2955479"/>
            <a:ext cx="9144000" cy="1512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Custom Layout">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0" y="0"/>
            <a:ext cx="9144000" cy="884400"/>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Title Slide">
    <p:bg>
      <p:bgPr>
        <a:blipFill rotWithShape="1">
          <a:blip r:embed="rId2">
            <a:alphaModFix/>
          </a:blip>
          <a:stretch>
            <a:fillRect/>
          </a:stretch>
        </a:blipFill>
        <a:effectLst/>
      </p:bgPr>
    </p:bg>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0" y="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6" r:id="rId4"/>
    <p:sldLayoutId id="2147483657" r:id="rId5"/>
    <p:sldLayoutId id="2147483665" r:id="rId6"/>
    <p:sldLayoutId id="2147483666" r:id="rId7"/>
    <p:sldLayoutId id="2147483668" r:id="rId8"/>
    <p:sldLayoutId id="2147483669" r:id="rId9"/>
    <p:sldLayoutId id="2147483670" r:id="rId10"/>
    <p:sldLayoutId id="214748369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442883582"/>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4"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21.jpg"/><Relationship Id="rId13" Type="http://schemas.microsoft.com/office/2007/relationships/hdphoto" Target="../media/hdphoto1.wdp"/><Relationship Id="rId18" Type="http://schemas.openxmlformats.org/officeDocument/2006/relationships/image" Target="../media/image25.jpeg"/><Relationship Id="rId3" Type="http://schemas.openxmlformats.org/officeDocument/2006/relationships/hyperlink" Target="https://rlc.org.au/our-services/international-students" TargetMode="External"/><Relationship Id="rId7" Type="http://schemas.openxmlformats.org/officeDocument/2006/relationships/hyperlink" Target="http://www.ombudsman.gov.au/about/overseas-students" TargetMode="External"/><Relationship Id="rId12" Type="http://schemas.openxmlformats.org/officeDocument/2006/relationships/image" Target="../media/image23.png"/><Relationship Id="rId17" Type="http://schemas.openxmlformats.org/officeDocument/2006/relationships/hyperlink" Target="https://www.studyinaustralia.gov.au/" TargetMode="External"/><Relationship Id="rId2" Type="http://schemas.openxmlformats.org/officeDocument/2006/relationships/notesSlide" Target="../notesSlides/notesSlide29.xml"/><Relationship Id="rId16" Type="http://schemas.microsoft.com/office/2007/relationships/hdphoto" Target="../media/hdphoto2.wdp"/><Relationship Id="rId20"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hyperlink" Target="https://www.lifeline.org.au/" TargetMode="External"/><Relationship Id="rId5" Type="http://schemas.openxmlformats.org/officeDocument/2006/relationships/hyperlink" Target="http://www.fairtrading.nsw.gov.au/" TargetMode="External"/><Relationship Id="rId15" Type="http://schemas.openxmlformats.org/officeDocument/2006/relationships/image" Target="../media/image24.png"/><Relationship Id="rId10" Type="http://schemas.openxmlformats.org/officeDocument/2006/relationships/image" Target="../media/image22.gif"/><Relationship Id="rId19" Type="http://schemas.openxmlformats.org/officeDocument/2006/relationships/hyperlink" Target="https://www.beyondblue.org.au/" TargetMode="External"/><Relationship Id="rId4" Type="http://schemas.openxmlformats.org/officeDocument/2006/relationships/image" Target="../media/image19.png"/><Relationship Id="rId9" Type="http://schemas.openxmlformats.org/officeDocument/2006/relationships/hyperlink" Target="http://www.cisa.edu.au/" TargetMode="External"/><Relationship Id="rId14" Type="http://schemas.openxmlformats.org/officeDocument/2006/relationships/hyperlink" Target="http://www.dhi.health.nsw.gov.au/Multicultural-Problem-Gambling-Service-for-NSW/Resources/Translations-/Translations-/default.aspx"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www.triplezero.gov.au/Pages/default.aspx" TargetMode="External"/><Relationship Id="rId7" Type="http://schemas.openxmlformats.org/officeDocument/2006/relationships/hyperlink" Target="https://www.crimestoppers.com.au/" TargetMode="Externa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hyperlink" Target="http://www.police.nsw.gov.au/?a=6947" TargetMode="External"/><Relationship Id="rId10"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hyperlink" Target="https://www.1800respect.org.au/"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5.xml"/><Relationship Id="rId6" Type="http://schemas.openxmlformats.org/officeDocument/2006/relationships/image" Target="../media/image35.jpg"/><Relationship Id="rId5" Type="http://schemas.openxmlformats.org/officeDocument/2006/relationships/image" Target="../media/image34.jpeg"/><Relationship Id="rId4" Type="http://schemas.openxmlformats.org/officeDocument/2006/relationships/image" Target="../media/image33.jpg"/></Relationships>
</file>

<file path=ppt/slides/_rels/slide3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38.pn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467551" y="2715325"/>
            <a:ext cx="4563000" cy="100800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lt1"/>
              </a:buClr>
              <a:buSzPct val="25000"/>
              <a:buFont typeface="Arial"/>
              <a:buNone/>
            </a:pPr>
            <a:r>
              <a:rPr lang="en-US" sz="6600" b="1" i="0" u="none" strike="noStrike" cap="none">
                <a:solidFill>
                  <a:schemeClr val="lt1"/>
                </a:solidFill>
                <a:latin typeface="Arial"/>
                <a:ea typeface="Arial"/>
                <a:cs typeface="Arial"/>
                <a:sym typeface="Arial"/>
              </a:rPr>
              <a:t>WELCOME </a:t>
            </a:r>
            <a:endParaRPr lang="en" sz="6600" b="1" i="0" u="none" strike="noStrike" cap="none">
              <a:solidFill>
                <a:schemeClr val="lt1"/>
              </a:solidFill>
              <a:latin typeface="Arial"/>
              <a:ea typeface="Arial"/>
              <a:cs typeface="Arial"/>
              <a:sym typeface="Arial"/>
            </a:endParaRPr>
          </a:p>
        </p:txBody>
      </p:sp>
      <p:sp>
        <p:nvSpPr>
          <p:cNvPr id="135" name="Shape 135"/>
          <p:cNvSpPr txBox="1">
            <a:spLocks noGrp="1"/>
          </p:cNvSpPr>
          <p:nvPr>
            <p:ph type="subTitle" idx="1"/>
          </p:nvPr>
        </p:nvSpPr>
        <p:spPr>
          <a:xfrm>
            <a:off x="1104900" y="3728929"/>
            <a:ext cx="4608600" cy="279600"/>
          </a:xfrm>
          <a:prstGeom prst="rect">
            <a:avLst/>
          </a:prstGeom>
        </p:spPr>
        <p:txBody>
          <a:bodyPr wrap="square" lIns="91425" tIns="91425" rIns="91425" bIns="91425" anchor="ctr" anchorCtr="0">
            <a:noAutofit/>
          </a:bodyPr>
          <a:lstStyle/>
          <a:p>
            <a:pPr>
              <a:buClr>
                <a:schemeClr val="lt1"/>
              </a:buClr>
              <a:buSzPct val="25000"/>
            </a:pPr>
            <a:r>
              <a:rPr lang="en-US" sz="2400"/>
              <a:t>ECA Graduate Institute.</a:t>
            </a:r>
            <a:endParaRPr lang="en-US" sz="2400">
              <a:solidFill>
                <a:schemeClr val="lt1"/>
              </a:solidFill>
            </a:endParaRPr>
          </a:p>
        </p:txBody>
      </p:sp>
      <p:pic>
        <p:nvPicPr>
          <p:cNvPr id="8" name="Picture 8" descr="A close up of a sign&#10;&#10;Description generated with very high confidence">
            <a:extLst>
              <a:ext uri="{FF2B5EF4-FFF2-40B4-BE49-F238E27FC236}">
                <a16:creationId xmlns:a16="http://schemas.microsoft.com/office/drawing/2014/main" id="{0D7AB98D-1185-49C8-8602-93837CFB2A86}"/>
              </a:ext>
            </a:extLst>
          </p:cNvPr>
          <p:cNvPicPr>
            <a:picLocks noChangeAspect="1"/>
          </p:cNvPicPr>
          <p:nvPr/>
        </p:nvPicPr>
        <p:blipFill>
          <a:blip r:embed="rId3"/>
          <a:stretch>
            <a:fillRect/>
          </a:stretch>
        </p:blipFill>
        <p:spPr>
          <a:xfrm>
            <a:off x="5791200" y="3728929"/>
            <a:ext cx="2743200" cy="990600"/>
          </a:xfrm>
          <a:prstGeom prst="rect">
            <a:avLst/>
          </a:prstGeom>
        </p:spPr>
      </p:pic>
      <p:sp>
        <p:nvSpPr>
          <p:cNvPr id="4" name="TextBox 3">
            <a:extLst>
              <a:ext uri="{FF2B5EF4-FFF2-40B4-BE49-F238E27FC236}">
                <a16:creationId xmlns:a16="http://schemas.microsoft.com/office/drawing/2014/main" id="{921EC2E0-21BE-45E5-A4B7-E6279306F1D4}"/>
              </a:ext>
            </a:extLst>
          </p:cNvPr>
          <p:cNvSpPr txBox="1"/>
          <p:nvPr/>
        </p:nvSpPr>
        <p:spPr>
          <a:xfrm rot="941051">
            <a:off x="6734630" y="1704294"/>
            <a:ext cx="1190171" cy="523220"/>
          </a:xfrm>
          <a:prstGeom prst="rect">
            <a:avLst/>
          </a:prstGeom>
          <a:noFill/>
        </p:spPr>
        <p:txBody>
          <a:bodyPr wrap="square" rtlCol="0">
            <a:spAutoFit/>
          </a:bodyPr>
          <a:lstStyle/>
          <a:p>
            <a:r>
              <a:rPr lang="en-AU" dirty="0">
                <a:solidFill>
                  <a:schemeClr val="bg1"/>
                </a:solidFill>
              </a:rPr>
              <a:t>EGI 2019</a:t>
            </a:r>
          </a:p>
          <a:p>
            <a:r>
              <a:rPr lang="en-AU" dirty="0">
                <a:solidFill>
                  <a:schemeClr val="bg1"/>
                </a:solidFill>
              </a:rPr>
              <a:t>Orientation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p:nvPr/>
        </p:nvSpPr>
        <p:spPr>
          <a:xfrm>
            <a:off x="539552" y="670961"/>
            <a:ext cx="2476068" cy="3533837"/>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US" sz="3600" b="1" dirty="0">
                <a:solidFill>
                  <a:srgbClr val="3F3F3F"/>
                </a:solidFill>
                <a:latin typeface="Arial"/>
                <a:ea typeface="Arial"/>
                <a:cs typeface="Arial"/>
                <a:sym typeface="Arial"/>
              </a:rPr>
              <a:t>Academic</a:t>
            </a:r>
            <a:br>
              <a:rPr lang="en-US" dirty="0">
                <a:solidFill>
                  <a:schemeClr val="tx1"/>
                </a:solidFill>
              </a:rPr>
            </a:br>
            <a:r>
              <a:rPr lang="en-US" sz="3600" b="1" dirty="0">
                <a:solidFill>
                  <a:srgbClr val="E54632"/>
                </a:solidFill>
                <a:latin typeface="Arial"/>
                <a:ea typeface="Arial"/>
                <a:cs typeface="Arial"/>
                <a:sym typeface="Arial"/>
              </a:rPr>
              <a:t>Support</a:t>
            </a:r>
            <a:r>
              <a:rPr lang="en" sz="3600" b="1" dirty="0">
                <a:solidFill>
                  <a:srgbClr val="E54632"/>
                </a:solidFill>
                <a:latin typeface="Arial"/>
                <a:ea typeface="Arial"/>
                <a:cs typeface="Arial"/>
                <a:sym typeface="Arial"/>
              </a:rPr>
              <a:t> </a:t>
            </a:r>
            <a:br>
              <a:rPr lang="en-US" dirty="0">
                <a:solidFill>
                  <a:schemeClr val="tx1"/>
                </a:solidFill>
              </a:rPr>
            </a:br>
            <a:endParaRPr lang="en-US" sz="1200" b="1" dirty="0">
              <a:solidFill>
                <a:srgbClr val="595959"/>
              </a:solidFill>
            </a:endParaRPr>
          </a:p>
          <a:p>
            <a:pPr algn="ctr">
              <a:buClr>
                <a:srgbClr val="3F3F3F"/>
              </a:buClr>
              <a:buSzPct val="25000"/>
            </a:pPr>
            <a:r>
              <a:rPr lang="en-US" sz="1800" b="1" dirty="0">
                <a:solidFill>
                  <a:srgbClr val="595959"/>
                </a:solidFill>
                <a:latin typeface="Arial"/>
                <a:ea typeface="Arial"/>
                <a:cs typeface="Arial"/>
                <a:sym typeface="Arial"/>
              </a:rPr>
              <a:t>Ongoing academic support is provided to </a:t>
            </a:r>
            <a:r>
              <a:rPr lang="en-US" sz="1800" b="1" dirty="0">
                <a:solidFill>
                  <a:srgbClr val="595959"/>
                </a:solidFill>
              </a:rPr>
              <a:t>all</a:t>
            </a:r>
            <a:r>
              <a:rPr lang="en-US" sz="1800" b="1" dirty="0">
                <a:solidFill>
                  <a:srgbClr val="595959"/>
                </a:solidFill>
                <a:latin typeface="Arial"/>
                <a:ea typeface="Arial"/>
                <a:cs typeface="Arial"/>
                <a:sym typeface="Arial"/>
              </a:rPr>
              <a:t> students </a:t>
            </a:r>
            <a:r>
              <a:rPr lang="en-US" sz="1800" b="1" dirty="0">
                <a:solidFill>
                  <a:srgbClr val="595959"/>
                </a:solidFill>
              </a:rPr>
              <a:t>to help fulfill</a:t>
            </a:r>
            <a:r>
              <a:rPr lang="en-US" sz="1800" b="1" dirty="0">
                <a:solidFill>
                  <a:srgbClr val="595959"/>
                </a:solidFill>
                <a:latin typeface="Arial"/>
                <a:ea typeface="Arial"/>
                <a:cs typeface="Arial"/>
                <a:sym typeface="Arial"/>
              </a:rPr>
              <a:t> their </a:t>
            </a:r>
            <a:r>
              <a:rPr lang="en-US" sz="1800" b="1" dirty="0">
                <a:solidFill>
                  <a:srgbClr val="595959"/>
                </a:solidFill>
              </a:rPr>
              <a:t>Course </a:t>
            </a:r>
            <a:r>
              <a:rPr lang="en-US" sz="1800" b="1" dirty="0">
                <a:solidFill>
                  <a:srgbClr val="595959"/>
                </a:solidFill>
                <a:latin typeface="Arial"/>
                <a:ea typeface="Arial"/>
                <a:cs typeface="Arial"/>
                <a:sym typeface="Arial"/>
              </a:rPr>
              <a:t>Progress requirements.</a:t>
            </a:r>
            <a:endParaRPr lang="en" sz="1800" b="1" dirty="0">
              <a:solidFill>
                <a:srgbClr val="595959"/>
              </a:solidFill>
              <a:latin typeface="Arial"/>
              <a:ea typeface="Arial"/>
              <a:cs typeface="Arial"/>
              <a:sym typeface="Arial"/>
            </a:endParaRPr>
          </a:p>
        </p:txBody>
      </p:sp>
      <p:grpSp>
        <p:nvGrpSpPr>
          <p:cNvPr id="743" name="Shape 743"/>
          <p:cNvGrpSpPr/>
          <p:nvPr/>
        </p:nvGrpSpPr>
        <p:grpSpPr>
          <a:xfrm>
            <a:off x="3274805" y="801339"/>
            <a:ext cx="2593340" cy="3530502"/>
            <a:chOff x="3274805" y="801339"/>
            <a:chExt cx="2593340" cy="3530502"/>
          </a:xfrm>
        </p:grpSpPr>
        <p:sp>
          <p:nvSpPr>
            <p:cNvPr id="744" name="Shape 744"/>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5" name="Shape 745"/>
            <p:cNvSpPr/>
            <p:nvPr/>
          </p:nvSpPr>
          <p:spPr>
            <a:xfrm>
              <a:off x="3466380" y="928382"/>
              <a:ext cx="2243304" cy="3276416"/>
            </a:xfrm>
            <a:prstGeom prst="rect">
              <a:avLst/>
            </a:pr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6" name="Shape 746"/>
          <p:cNvGrpSpPr/>
          <p:nvPr/>
        </p:nvGrpSpPr>
        <p:grpSpPr>
          <a:xfrm>
            <a:off x="5998553" y="801339"/>
            <a:ext cx="2593340" cy="3530502"/>
            <a:chOff x="3274805" y="801339"/>
            <a:chExt cx="2593340" cy="3530502"/>
          </a:xfrm>
        </p:grpSpPr>
        <p:sp>
          <p:nvSpPr>
            <p:cNvPr id="747" name="Shape 747"/>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8" name="Shape 748"/>
            <p:cNvSpPr/>
            <p:nvPr/>
          </p:nvSpPr>
          <p:spPr>
            <a:xfrm>
              <a:off x="3466380" y="928382"/>
              <a:ext cx="2243304" cy="3276416"/>
            </a:xfrm>
            <a:prstGeom prst="rect">
              <a:avLst/>
            </a:pr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9" name="Shape 749"/>
          <p:cNvGrpSpPr/>
          <p:nvPr/>
        </p:nvGrpSpPr>
        <p:grpSpPr>
          <a:xfrm>
            <a:off x="3668233" y="1160687"/>
            <a:ext cx="1839871" cy="2996472"/>
            <a:chOff x="1817394" y="1338988"/>
            <a:chExt cx="6571030" cy="2996472"/>
          </a:xfrm>
        </p:grpSpPr>
        <p:sp>
          <p:nvSpPr>
            <p:cNvPr id="750" name="Shape 750"/>
            <p:cNvSpPr txBox="1"/>
            <p:nvPr/>
          </p:nvSpPr>
          <p:spPr>
            <a:xfrm>
              <a:off x="2227884" y="2145324"/>
              <a:ext cx="6160540" cy="21901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Regular workshops will be held where the students will be provided additional support and an opportunity to resubmit their assessments.</a:t>
              </a:r>
              <a:br>
                <a:rPr lang="en-US" sz="1200">
                  <a:solidFill>
                    <a:srgbClr val="3F3F3F"/>
                  </a:solidFill>
                  <a:latin typeface="Arial"/>
                  <a:ea typeface="Arial"/>
                  <a:cs typeface="Arial"/>
                  <a:sym typeface="Arial"/>
                </a:rPr>
              </a:br>
              <a:br>
                <a:rPr lang="en-US" sz="1200">
                  <a:solidFill>
                    <a:srgbClr val="3F3F3F"/>
                  </a:solidFill>
                  <a:latin typeface="Arial"/>
                  <a:ea typeface="Arial"/>
                  <a:cs typeface="Arial"/>
                  <a:sym typeface="Arial"/>
                </a:rPr>
              </a:br>
              <a:r>
                <a:rPr lang="en-US" b="1">
                  <a:solidFill>
                    <a:srgbClr val="3F3F3F"/>
                  </a:solidFill>
                  <a:latin typeface="Arial"/>
                  <a:ea typeface="Arial"/>
                  <a:cs typeface="Arial"/>
                  <a:sym typeface="Arial"/>
                </a:rPr>
                <a:t>Cost - $150</a:t>
              </a:r>
              <a:r>
                <a:rPr lang="en" b="1">
                  <a:solidFill>
                    <a:srgbClr val="3F3F3F"/>
                  </a:solidFill>
                  <a:latin typeface="Arial"/>
                  <a:ea typeface="Arial"/>
                  <a:cs typeface="Arial"/>
                  <a:sym typeface="Arial"/>
                </a:rPr>
                <a:t>. </a:t>
              </a:r>
            </a:p>
          </p:txBody>
        </p:sp>
        <p:sp>
          <p:nvSpPr>
            <p:cNvPr id="751" name="Shape 751"/>
            <p:cNvSpPr txBox="1"/>
            <p:nvPr/>
          </p:nvSpPr>
          <p:spPr>
            <a:xfrm>
              <a:off x="1817394" y="1338988"/>
              <a:ext cx="6571030"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595959"/>
                  </a:solidFill>
                  <a:latin typeface="Arial"/>
                  <a:ea typeface="Arial"/>
                  <a:cs typeface="Arial"/>
                  <a:sym typeface="Arial"/>
                </a:rPr>
                <a:t>Reassessment Workshop</a:t>
              </a:r>
              <a:endParaRPr lang="en" sz="1800" b="1">
                <a:solidFill>
                  <a:srgbClr val="595959"/>
                </a:solidFill>
                <a:latin typeface="Arial"/>
                <a:ea typeface="Arial"/>
                <a:cs typeface="Arial"/>
                <a:sym typeface="Arial"/>
              </a:endParaRPr>
            </a:p>
          </p:txBody>
        </p:sp>
      </p:grpSp>
      <p:grpSp>
        <p:nvGrpSpPr>
          <p:cNvPr id="752" name="Shape 752"/>
          <p:cNvGrpSpPr/>
          <p:nvPr/>
        </p:nvGrpSpPr>
        <p:grpSpPr>
          <a:xfrm>
            <a:off x="6449312" y="1160687"/>
            <a:ext cx="1724935" cy="2996472"/>
            <a:chOff x="2227884" y="1338988"/>
            <a:chExt cx="6160540" cy="2996472"/>
          </a:xfrm>
        </p:grpSpPr>
        <p:sp>
          <p:nvSpPr>
            <p:cNvPr id="753" name="Shape 753"/>
            <p:cNvSpPr txBox="1"/>
            <p:nvPr/>
          </p:nvSpPr>
          <p:spPr>
            <a:xfrm>
              <a:off x="2227884" y="2145324"/>
              <a:ext cx="6160540" cy="21901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Students who do not demonstrate competency in the workshop will be required to undertake study plans.</a:t>
              </a:r>
            </a:p>
            <a:p>
              <a:pPr marL="0" marR="0" lvl="0" indent="0" algn="l" rtl="0">
                <a:spcBef>
                  <a:spcPts val="0"/>
                </a:spcBef>
                <a:buSzPct val="25000"/>
                <a:buNone/>
              </a:pPr>
              <a:endParaRPr lang="en-US" sz="1200">
                <a:solidFill>
                  <a:srgbClr val="3F3F3F"/>
                </a:solidFill>
              </a:endParaRPr>
            </a:p>
            <a:p>
              <a:pPr marL="0" marR="0" lvl="0" indent="0" algn="l" rtl="0">
                <a:spcBef>
                  <a:spcPts val="0"/>
                </a:spcBef>
                <a:buSzPct val="25000"/>
                <a:buNone/>
              </a:pPr>
              <a:endParaRPr lang="en-US" b="1">
                <a:solidFill>
                  <a:srgbClr val="3F3F3F"/>
                </a:solidFill>
                <a:latin typeface="Arial"/>
                <a:ea typeface="Arial"/>
                <a:cs typeface="Arial"/>
                <a:sym typeface="Arial"/>
              </a:endParaRPr>
            </a:p>
            <a:p>
              <a:pPr marL="0" marR="0" lvl="0" indent="0" algn="l" rtl="0">
                <a:spcBef>
                  <a:spcPts val="0"/>
                </a:spcBef>
                <a:buSzPct val="25000"/>
                <a:buNone/>
              </a:pPr>
              <a:endParaRPr lang="en-US" sz="800" b="1">
                <a:solidFill>
                  <a:srgbClr val="3F3F3F"/>
                </a:solidFill>
              </a:endParaRPr>
            </a:p>
            <a:p>
              <a:pPr marL="0" marR="0" lvl="0" indent="0" algn="l" rtl="0">
                <a:spcBef>
                  <a:spcPts val="0"/>
                </a:spcBef>
                <a:buSzPct val="25000"/>
                <a:buNone/>
              </a:pPr>
              <a:r>
                <a:rPr lang="en-US" b="1">
                  <a:solidFill>
                    <a:srgbClr val="3F3F3F"/>
                  </a:solidFill>
                  <a:latin typeface="Arial"/>
                  <a:ea typeface="Arial"/>
                  <a:cs typeface="Arial"/>
                  <a:sym typeface="Arial"/>
                </a:rPr>
                <a:t>Cost - $350</a:t>
              </a:r>
              <a:r>
                <a:rPr lang="en-US" sz="1200" b="1">
                  <a:solidFill>
                    <a:srgbClr val="3F3F3F"/>
                  </a:solidFill>
                </a:rPr>
                <a:t>.</a:t>
              </a:r>
              <a:endParaRPr lang="en" sz="1200">
                <a:solidFill>
                  <a:srgbClr val="3F3F3F"/>
                </a:solidFill>
                <a:latin typeface="Arial"/>
                <a:ea typeface="Arial"/>
                <a:cs typeface="Arial"/>
                <a:sym typeface="Arial"/>
              </a:endParaRPr>
            </a:p>
          </p:txBody>
        </p:sp>
        <p:sp>
          <p:nvSpPr>
            <p:cNvPr id="754" name="Shape 754"/>
            <p:cNvSpPr txBox="1"/>
            <p:nvPr/>
          </p:nvSpPr>
          <p:spPr>
            <a:xfrm>
              <a:off x="2227884" y="1338988"/>
              <a:ext cx="6160540"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595959"/>
                  </a:solidFill>
                  <a:latin typeface="Arial"/>
                  <a:ea typeface="Arial"/>
                  <a:cs typeface="Arial"/>
                  <a:sym typeface="Arial"/>
                </a:rPr>
                <a:t>Study Plans:</a:t>
              </a:r>
              <a:endParaRPr lang="en" sz="1800" b="1">
                <a:solidFill>
                  <a:srgbClr val="595959"/>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4400" b="1">
                <a:solidFill>
                  <a:schemeClr val="lt1"/>
                </a:solidFill>
                <a:latin typeface="Arial"/>
                <a:ea typeface="Arial"/>
                <a:cs typeface="Arial"/>
                <a:sym typeface="Arial"/>
              </a:rPr>
              <a:t>SULOV PRADHAN</a:t>
            </a:r>
            <a:endParaRPr lang="en" sz="440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090738" y="1764442"/>
            <a:ext cx="5053262"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a:solidFill>
                  <a:schemeClr val="lt1"/>
                </a:solidFill>
                <a:latin typeface="Arial"/>
                <a:ea typeface="Arial"/>
                <a:cs typeface="Arial"/>
                <a:sym typeface="Arial"/>
              </a:rPr>
              <a:t>Go1 LMS Support Officer</a:t>
            </a:r>
          </a:p>
        </p:txBody>
      </p:sp>
      <p:sp>
        <p:nvSpPr>
          <p:cNvPr id="8" name="Shape 185">
            <a:extLst>
              <a:ext uri="{FF2B5EF4-FFF2-40B4-BE49-F238E27FC236}">
                <a16:creationId xmlns:a16="http://schemas.microsoft.com/office/drawing/2014/main" id="{E18F7506-B01F-4986-931C-433B88B731E3}"/>
              </a:ext>
            </a:extLst>
          </p:cNvPr>
          <p:cNvSpPr txBox="1"/>
          <p:nvPr/>
        </p:nvSpPr>
        <p:spPr>
          <a:xfrm>
            <a:off x="4090737" y="2237245"/>
            <a:ext cx="2554703"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sulov.pradhan@</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flipV="1">
            <a:off x="4199021" y="1764442"/>
            <a:ext cx="4944978" cy="515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060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58" name="Shape 658"/>
          <p:cNvSpPr txBox="1">
            <a:spLocks noGrp="1"/>
          </p:cNvSpPr>
          <p:nvPr>
            <p:ph type="title"/>
          </p:nvPr>
        </p:nvSpPr>
        <p:spPr/>
        <p:txBody>
          <a:bodyPr/>
          <a:lstStyle/>
          <a:p>
            <a:pPr lvl="0"/>
            <a:r>
              <a:rPr lang="en" b="1">
                <a:solidFill>
                  <a:srgbClr val="FF0000"/>
                </a:solidFill>
              </a:rPr>
              <a:t>Go1</a:t>
            </a:r>
            <a:endParaRPr lang="en"/>
          </a:p>
        </p:txBody>
      </p:sp>
      <p:sp>
        <p:nvSpPr>
          <p:cNvPr id="659" name="Shape 659"/>
          <p:cNvSpPr txBox="1">
            <a:spLocks noGrp="1"/>
          </p:cNvSpPr>
          <p:nvPr>
            <p:ph type="subTitle" idx="1"/>
          </p:nvPr>
        </p:nvSpPr>
        <p:spPr>
          <a:xfrm>
            <a:off x="1775020" y="1195709"/>
            <a:ext cx="3039839" cy="279600"/>
          </a:xfrm>
        </p:spPr>
        <p:txBody>
          <a:bodyPr/>
          <a:lstStyle/>
          <a:p>
            <a:pPr lvl="0"/>
            <a:r>
              <a:rPr lang="en" b="1">
                <a:solidFill>
                  <a:schemeClr val="dk1"/>
                </a:solidFill>
              </a:rPr>
              <a:t>Learning Management System</a:t>
            </a:r>
            <a:endParaRPr lang="en"/>
          </a:p>
        </p:txBody>
      </p:sp>
      <p:grpSp>
        <p:nvGrpSpPr>
          <p:cNvPr id="633" name="Shape 633"/>
          <p:cNvGrpSpPr/>
          <p:nvPr/>
        </p:nvGrpSpPr>
        <p:grpSpPr>
          <a:xfrm>
            <a:off x="536394" y="1583822"/>
            <a:ext cx="4426131" cy="678692"/>
            <a:chOff x="803640" y="3362835"/>
            <a:chExt cx="2059657" cy="678692"/>
          </a:xfrm>
        </p:grpSpPr>
        <p:sp>
          <p:nvSpPr>
            <p:cNvPr id="634" name="Shape 634"/>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dirty="0">
                  <a:solidFill>
                    <a:srgbClr val="595959"/>
                  </a:solidFill>
                  <a:latin typeface="Arial"/>
                  <a:ea typeface="Arial"/>
                  <a:cs typeface="Arial"/>
                  <a:sym typeface="Arial"/>
                </a:rPr>
                <a:t>Contributes 5 hours.</a:t>
              </a:r>
            </a:p>
            <a:p>
              <a:pPr marL="0" marR="0" lvl="0" indent="0" algn="l" rtl="0">
                <a:spcBef>
                  <a:spcPts val="0"/>
                </a:spcBef>
                <a:buSzPct val="25000"/>
                <a:buNone/>
              </a:pPr>
              <a:r>
                <a:rPr lang="en-US" sz="1200" dirty="0">
                  <a:solidFill>
                    <a:srgbClr val="595959"/>
                  </a:solidFill>
                  <a:latin typeface="Arial"/>
                  <a:ea typeface="Arial"/>
                  <a:cs typeface="Arial"/>
                  <a:sym typeface="Arial"/>
                </a:rPr>
                <a:t>Monitors student logs.</a:t>
              </a:r>
              <a:endParaRPr lang="en" sz="1200" dirty="0">
                <a:solidFill>
                  <a:srgbClr val="595959"/>
                </a:solidFill>
                <a:latin typeface="Arial"/>
                <a:ea typeface="Arial"/>
                <a:cs typeface="Arial"/>
                <a:sym typeface="Arial"/>
              </a:endParaRPr>
            </a:p>
          </p:txBody>
        </p:sp>
        <p:sp>
          <p:nvSpPr>
            <p:cNvPr id="635" name="Shape 635"/>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rPr>
                <a:t>Students Activities</a:t>
              </a:r>
              <a:endParaRPr lang="en" sz="1200" b="1">
                <a:solidFill>
                  <a:srgbClr val="595959"/>
                </a:solidFill>
                <a:latin typeface="Arial"/>
                <a:ea typeface="Arial"/>
                <a:cs typeface="Arial"/>
                <a:sym typeface="Arial"/>
              </a:endParaRPr>
            </a:p>
          </p:txBody>
        </p:sp>
      </p:grpSp>
      <p:grpSp>
        <p:nvGrpSpPr>
          <p:cNvPr id="636" name="Shape 636"/>
          <p:cNvGrpSpPr/>
          <p:nvPr/>
        </p:nvGrpSpPr>
        <p:grpSpPr>
          <a:xfrm>
            <a:off x="536394" y="2369899"/>
            <a:ext cx="4426131" cy="678692"/>
            <a:chOff x="803640" y="3362835"/>
            <a:chExt cx="2059657" cy="678692"/>
          </a:xfrm>
        </p:grpSpPr>
        <p:sp>
          <p:nvSpPr>
            <p:cNvPr id="637" name="Shape 637"/>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dirty="0">
                  <a:solidFill>
                    <a:srgbClr val="595959"/>
                  </a:solidFill>
                  <a:latin typeface="Arial"/>
                  <a:ea typeface="Arial"/>
                  <a:cs typeface="Arial"/>
                  <a:sym typeface="Arial"/>
                </a:rPr>
                <a:t>24/7 </a:t>
              </a:r>
              <a:r>
                <a:rPr lang="en-US" sz="1200" dirty="0">
                  <a:solidFill>
                    <a:srgbClr val="595959"/>
                  </a:solidFill>
                  <a:latin typeface="Arial"/>
                  <a:ea typeface="Arial"/>
                  <a:cs typeface="Arial"/>
                  <a:sym typeface="Arial"/>
                </a:rPr>
                <a:t>Online access to the course materials.</a:t>
              </a:r>
              <a:endParaRPr lang="en" sz="1200" dirty="0">
                <a:solidFill>
                  <a:srgbClr val="595959"/>
                </a:solidFill>
                <a:latin typeface="Arial"/>
                <a:ea typeface="Arial"/>
                <a:cs typeface="Arial"/>
                <a:sym typeface="Arial"/>
              </a:endParaRPr>
            </a:p>
          </p:txBody>
        </p:sp>
        <p:sp>
          <p:nvSpPr>
            <p:cNvPr id="638" name="Shape 638"/>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Online Access</a:t>
              </a:r>
              <a:endParaRPr lang="en" sz="1200" b="1">
                <a:solidFill>
                  <a:srgbClr val="595959"/>
                </a:solidFill>
                <a:latin typeface="Arial"/>
                <a:ea typeface="Arial"/>
                <a:cs typeface="Arial"/>
                <a:sym typeface="Arial"/>
              </a:endParaRPr>
            </a:p>
          </p:txBody>
        </p:sp>
      </p:grpSp>
      <p:grpSp>
        <p:nvGrpSpPr>
          <p:cNvPr id="639" name="Shape 639"/>
          <p:cNvGrpSpPr/>
          <p:nvPr/>
        </p:nvGrpSpPr>
        <p:grpSpPr>
          <a:xfrm>
            <a:off x="536394" y="2940066"/>
            <a:ext cx="4426131" cy="678692"/>
            <a:chOff x="803640" y="3362835"/>
            <a:chExt cx="2059657" cy="678692"/>
          </a:xfrm>
        </p:grpSpPr>
        <p:sp>
          <p:nvSpPr>
            <p:cNvPr id="640" name="Shape 640"/>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Weekly Online activities.</a:t>
              </a:r>
              <a:endParaRPr lang="en" sz="1200">
                <a:solidFill>
                  <a:srgbClr val="595959"/>
                </a:solidFill>
                <a:latin typeface="Arial"/>
                <a:ea typeface="Arial"/>
                <a:cs typeface="Arial"/>
                <a:sym typeface="Arial"/>
              </a:endParaRPr>
            </a:p>
          </p:txBody>
        </p:sp>
        <p:sp>
          <p:nvSpPr>
            <p:cNvPr id="641" name="Shape 641"/>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Online Activities</a:t>
              </a:r>
              <a:endParaRPr lang="en" sz="1200" b="1">
                <a:solidFill>
                  <a:srgbClr val="595959"/>
                </a:solidFill>
                <a:latin typeface="Arial"/>
                <a:ea typeface="Arial"/>
                <a:cs typeface="Arial"/>
                <a:sym typeface="Arial"/>
              </a:endParaRPr>
            </a:p>
          </p:txBody>
        </p:sp>
      </p:grpSp>
      <p:sp>
        <p:nvSpPr>
          <p:cNvPr id="642" name="Shape 642"/>
          <p:cNvSpPr/>
          <p:nvPr/>
        </p:nvSpPr>
        <p:spPr>
          <a:xfrm flipH="1">
            <a:off x="5871186"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3" name="Shape 643"/>
          <p:cNvSpPr/>
          <p:nvPr/>
        </p:nvSpPr>
        <p:spPr>
          <a:xfrm flipH="1">
            <a:off x="684872"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4" name="Shape 644"/>
          <p:cNvSpPr/>
          <p:nvPr/>
        </p:nvSpPr>
        <p:spPr>
          <a:xfrm flipH="1">
            <a:off x="3278029"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5" name="Shape 645"/>
          <p:cNvSpPr/>
          <p:nvPr/>
        </p:nvSpPr>
        <p:spPr>
          <a:xfrm flipH="1">
            <a:off x="811780" y="4088599"/>
            <a:ext cx="251661" cy="235577"/>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6" name="Shape 646"/>
          <p:cNvSpPr/>
          <p:nvPr/>
        </p:nvSpPr>
        <p:spPr>
          <a:xfrm rot="-2700000" flipH="1">
            <a:off x="6020558" y="4035478"/>
            <a:ext cx="190661" cy="341820"/>
          </a:xfrm>
          <a:custGeom>
            <a:avLst/>
            <a:gdLst/>
            <a:ahLst/>
            <a:cxnLst/>
            <a:rect l="0" t="0" r="0" b="0"/>
            <a:pathLst>
              <a:path w="120000" h="120000" extrusionOk="0">
                <a:moveTo>
                  <a:pt x="60041" y="0"/>
                </a:moveTo>
                <a:cubicBezTo>
                  <a:pt x="68312" y="142"/>
                  <a:pt x="77049" y="3617"/>
                  <a:pt x="77802" y="9249"/>
                </a:cubicBezTo>
                <a:cubicBezTo>
                  <a:pt x="79731" y="16341"/>
                  <a:pt x="68983" y="18083"/>
                  <a:pt x="72034" y="26607"/>
                </a:cubicBezTo>
                <a:lnTo>
                  <a:pt x="120000" y="26607"/>
                </a:lnTo>
                <a:lnTo>
                  <a:pt x="120000" y="53320"/>
                </a:lnTo>
                <a:cubicBezTo>
                  <a:pt x="105180" y="54850"/>
                  <a:pt x="101982" y="49006"/>
                  <a:pt x="89415" y="50069"/>
                </a:cubicBezTo>
                <a:cubicBezTo>
                  <a:pt x="79319" y="50489"/>
                  <a:pt x="73089" y="55363"/>
                  <a:pt x="72833" y="59977"/>
                </a:cubicBezTo>
                <a:cubicBezTo>
                  <a:pt x="73004" y="64029"/>
                  <a:pt x="79442" y="70012"/>
                  <a:pt x="91464" y="70060"/>
                </a:cubicBezTo>
                <a:cubicBezTo>
                  <a:pt x="106013" y="69226"/>
                  <a:pt x="103877" y="65247"/>
                  <a:pt x="120000" y="65606"/>
                </a:cubicBezTo>
                <a:lnTo>
                  <a:pt x="120000" y="93541"/>
                </a:lnTo>
                <a:lnTo>
                  <a:pt x="70059" y="93541"/>
                </a:lnTo>
                <a:cubicBezTo>
                  <a:pt x="69329" y="102697"/>
                  <a:pt x="76533" y="101447"/>
                  <a:pt x="78036" y="109608"/>
                </a:cubicBezTo>
                <a:cubicBezTo>
                  <a:pt x="77950" y="116314"/>
                  <a:pt x="67224" y="119904"/>
                  <a:pt x="59959" y="120000"/>
                </a:cubicBezTo>
                <a:cubicBezTo>
                  <a:pt x="51687" y="119857"/>
                  <a:pt x="42950" y="116382"/>
                  <a:pt x="42197" y="110750"/>
                </a:cubicBezTo>
                <a:cubicBezTo>
                  <a:pt x="40279" y="103699"/>
                  <a:pt x="50892" y="101936"/>
                  <a:pt x="47995" y="93541"/>
                </a:cubicBezTo>
                <a:lnTo>
                  <a:pt x="0" y="93541"/>
                </a:lnTo>
                <a:lnTo>
                  <a:pt x="0" y="66075"/>
                </a:lnTo>
                <a:cubicBezTo>
                  <a:pt x="15368" y="64341"/>
                  <a:pt x="18478" y="70364"/>
                  <a:pt x="31219" y="69286"/>
                </a:cubicBezTo>
                <a:cubicBezTo>
                  <a:pt x="41315" y="68866"/>
                  <a:pt x="47545" y="63992"/>
                  <a:pt x="47801" y="59379"/>
                </a:cubicBezTo>
                <a:cubicBezTo>
                  <a:pt x="47631" y="55326"/>
                  <a:pt x="41193" y="49343"/>
                  <a:pt x="29171" y="49296"/>
                </a:cubicBezTo>
                <a:cubicBezTo>
                  <a:pt x="14433" y="50140"/>
                  <a:pt x="16816" y="54212"/>
                  <a:pt x="0" y="53739"/>
                </a:cubicBezTo>
                <a:lnTo>
                  <a:pt x="0" y="26607"/>
                </a:lnTo>
                <a:lnTo>
                  <a:pt x="49932" y="26607"/>
                </a:lnTo>
                <a:cubicBezTo>
                  <a:pt x="50748" y="17288"/>
                  <a:pt x="43474" y="18596"/>
                  <a:pt x="41963" y="10391"/>
                </a:cubicBezTo>
                <a:cubicBezTo>
                  <a:pt x="42049" y="3685"/>
                  <a:pt x="52775" y="95"/>
                  <a:pt x="60041"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7" name="Shape 647"/>
          <p:cNvSpPr/>
          <p:nvPr/>
        </p:nvSpPr>
        <p:spPr>
          <a:xfrm rot="-2700000" flipH="1">
            <a:off x="3488086" y="4048716"/>
            <a:ext cx="85363" cy="342232"/>
          </a:xfrm>
          <a:custGeom>
            <a:avLst/>
            <a:gdLst/>
            <a:ahLst/>
            <a:cxnLst/>
            <a:rect l="0" t="0" r="0" b="0"/>
            <a:pathLst>
              <a:path w="120000" h="120000" extrusionOk="0">
                <a:moveTo>
                  <a:pt x="32145" y="108615"/>
                </a:moveTo>
                <a:lnTo>
                  <a:pt x="87853" y="108615"/>
                </a:lnTo>
                <a:lnTo>
                  <a:pt x="59999" y="120000"/>
                </a:lnTo>
                <a:close/>
                <a:moveTo>
                  <a:pt x="4936" y="85089"/>
                </a:moveTo>
                <a:cubicBezTo>
                  <a:pt x="17830" y="84991"/>
                  <a:pt x="28554" y="83488"/>
                  <a:pt x="31934" y="81452"/>
                </a:cubicBezTo>
                <a:cubicBezTo>
                  <a:pt x="35290" y="83578"/>
                  <a:pt x="46771" y="85117"/>
                  <a:pt x="60364" y="85117"/>
                </a:cubicBezTo>
                <a:cubicBezTo>
                  <a:pt x="73958" y="85117"/>
                  <a:pt x="85439" y="83578"/>
                  <a:pt x="88795" y="81452"/>
                </a:cubicBezTo>
                <a:cubicBezTo>
                  <a:pt x="92107" y="83449"/>
                  <a:pt x="102492" y="84934"/>
                  <a:pt x="115063" y="85077"/>
                </a:cubicBezTo>
                <a:lnTo>
                  <a:pt x="89988" y="105672"/>
                </a:lnTo>
                <a:lnTo>
                  <a:pt x="29995" y="105672"/>
                </a:lnTo>
                <a:close/>
                <a:moveTo>
                  <a:pt x="93725" y="16312"/>
                </a:moveTo>
                <a:lnTo>
                  <a:pt x="119999" y="16312"/>
                </a:lnTo>
                <a:lnTo>
                  <a:pt x="119999" y="82020"/>
                </a:lnTo>
                <a:cubicBezTo>
                  <a:pt x="119266" y="82070"/>
                  <a:pt x="118512" y="82079"/>
                  <a:pt x="117749" y="82079"/>
                </a:cubicBezTo>
                <a:cubicBezTo>
                  <a:pt x="104481" y="82079"/>
                  <a:pt x="93725" y="79273"/>
                  <a:pt x="93725" y="75812"/>
                </a:cubicBezTo>
                <a:close/>
                <a:moveTo>
                  <a:pt x="35976" y="16312"/>
                </a:moveTo>
                <a:lnTo>
                  <a:pt x="84023" y="16312"/>
                </a:lnTo>
                <a:lnTo>
                  <a:pt x="84023" y="76087"/>
                </a:lnTo>
                <a:cubicBezTo>
                  <a:pt x="84023" y="79397"/>
                  <a:pt x="73268" y="82079"/>
                  <a:pt x="60000" y="82079"/>
                </a:cubicBezTo>
                <a:cubicBezTo>
                  <a:pt x="46731" y="82079"/>
                  <a:pt x="35976" y="79397"/>
                  <a:pt x="35976" y="76087"/>
                </a:cubicBezTo>
                <a:close/>
                <a:moveTo>
                  <a:pt x="0" y="16312"/>
                </a:moveTo>
                <a:lnTo>
                  <a:pt x="26273" y="16312"/>
                </a:lnTo>
                <a:lnTo>
                  <a:pt x="26273" y="75812"/>
                </a:lnTo>
                <a:cubicBezTo>
                  <a:pt x="26273" y="79273"/>
                  <a:pt x="15518" y="82079"/>
                  <a:pt x="2250" y="82079"/>
                </a:cubicBezTo>
                <a:cubicBezTo>
                  <a:pt x="1487" y="82079"/>
                  <a:pt x="733" y="82070"/>
                  <a:pt x="0" y="82020"/>
                </a:cubicBezTo>
                <a:close/>
                <a:moveTo>
                  <a:pt x="8336" y="2079"/>
                </a:moveTo>
                <a:cubicBezTo>
                  <a:pt x="13486" y="794"/>
                  <a:pt x="20602" y="0"/>
                  <a:pt x="28461" y="0"/>
                </a:cubicBezTo>
                <a:lnTo>
                  <a:pt x="91538" y="0"/>
                </a:lnTo>
                <a:cubicBezTo>
                  <a:pt x="107257" y="0"/>
                  <a:pt x="120000" y="3178"/>
                  <a:pt x="120000" y="7099"/>
                </a:cubicBezTo>
                <a:cubicBezTo>
                  <a:pt x="120000" y="9465"/>
                  <a:pt x="119999" y="11832"/>
                  <a:pt x="119999" y="14198"/>
                </a:cubicBezTo>
                <a:lnTo>
                  <a:pt x="0" y="14198"/>
                </a:lnTo>
                <a:lnTo>
                  <a:pt x="0" y="7099"/>
                </a:lnTo>
                <a:cubicBezTo>
                  <a:pt x="0" y="5138"/>
                  <a:pt x="3185" y="3364"/>
                  <a:pt x="8336" y="2079"/>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648" name="Shape 648"/>
          <p:cNvGrpSpPr/>
          <p:nvPr/>
        </p:nvGrpSpPr>
        <p:grpSpPr>
          <a:xfrm>
            <a:off x="1291357" y="3867042"/>
            <a:ext cx="1772938" cy="678692"/>
            <a:chOff x="803640" y="3362835"/>
            <a:chExt cx="2059657" cy="678692"/>
          </a:xfrm>
        </p:grpSpPr>
        <p:sp>
          <p:nvSpPr>
            <p:cNvPr id="649" name="Shape 649"/>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dirty="0">
                  <a:solidFill>
                    <a:srgbClr val="3F3F3F"/>
                  </a:solidFill>
                  <a:latin typeface="Arial"/>
                  <a:ea typeface="Arial"/>
                  <a:cs typeface="Arial"/>
                  <a:sym typeface="Arial"/>
                </a:rPr>
                <a:t>Easy to update profile</a:t>
              </a:r>
              <a:endParaRPr lang="en" sz="1200" dirty="0">
                <a:solidFill>
                  <a:srgbClr val="3F3F3F"/>
                </a:solidFill>
                <a:latin typeface="Arial"/>
                <a:ea typeface="Arial"/>
                <a:cs typeface="Arial"/>
                <a:sym typeface="Arial"/>
              </a:endParaRPr>
            </a:p>
          </p:txBody>
        </p:sp>
        <p:sp>
          <p:nvSpPr>
            <p:cNvPr id="650" name="Shape 650"/>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Profile</a:t>
              </a:r>
              <a:endParaRPr lang="en" sz="1200" b="1">
                <a:solidFill>
                  <a:srgbClr val="3F3F3F"/>
                </a:solidFill>
                <a:latin typeface="Arial"/>
                <a:ea typeface="Arial"/>
                <a:cs typeface="Arial"/>
                <a:sym typeface="Arial"/>
              </a:endParaRPr>
            </a:p>
          </p:txBody>
        </p:sp>
      </p:grpSp>
      <p:grpSp>
        <p:nvGrpSpPr>
          <p:cNvPr id="651" name="Shape 651"/>
          <p:cNvGrpSpPr/>
          <p:nvPr/>
        </p:nvGrpSpPr>
        <p:grpSpPr>
          <a:xfrm>
            <a:off x="3928390" y="3867042"/>
            <a:ext cx="1772938" cy="678692"/>
            <a:chOff x="803640" y="3362835"/>
            <a:chExt cx="2059657" cy="678692"/>
          </a:xfrm>
        </p:grpSpPr>
        <p:sp>
          <p:nvSpPr>
            <p:cNvPr id="652" name="Shape 652"/>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Personal email address</a:t>
              </a:r>
              <a:endParaRPr lang="en" sz="1200">
                <a:solidFill>
                  <a:srgbClr val="3F3F3F"/>
                </a:solidFill>
                <a:latin typeface="Arial"/>
                <a:ea typeface="Arial"/>
                <a:cs typeface="Arial"/>
                <a:sym typeface="Arial"/>
              </a:endParaRPr>
            </a:p>
          </p:txBody>
        </p:sp>
        <p:sp>
          <p:nvSpPr>
            <p:cNvPr id="653" name="Shape 653"/>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rPr>
                <a:t>Username</a:t>
              </a:r>
              <a:endParaRPr lang="en" sz="1200" b="1">
                <a:solidFill>
                  <a:srgbClr val="3F3F3F"/>
                </a:solidFill>
                <a:latin typeface="Arial"/>
                <a:ea typeface="Arial"/>
                <a:cs typeface="Arial"/>
                <a:sym typeface="Arial"/>
              </a:endParaRPr>
            </a:p>
          </p:txBody>
        </p:sp>
      </p:grpSp>
      <p:grpSp>
        <p:nvGrpSpPr>
          <p:cNvPr id="654" name="Shape 654"/>
          <p:cNvGrpSpPr/>
          <p:nvPr/>
        </p:nvGrpSpPr>
        <p:grpSpPr>
          <a:xfrm>
            <a:off x="6565422" y="3867042"/>
            <a:ext cx="2067589" cy="678692"/>
            <a:chOff x="803639" y="3362835"/>
            <a:chExt cx="2401959" cy="678692"/>
          </a:xfrm>
        </p:grpSpPr>
        <p:sp>
          <p:nvSpPr>
            <p:cNvPr id="655" name="Shape 655"/>
            <p:cNvSpPr txBox="1"/>
            <p:nvPr/>
          </p:nvSpPr>
          <p:spPr>
            <a:xfrm>
              <a:off x="803639" y="3579862"/>
              <a:ext cx="2401959" cy="461665"/>
            </a:xfrm>
            <a:prstGeom prst="rect">
              <a:avLst/>
            </a:prstGeom>
            <a:noFill/>
            <a:ln>
              <a:noFill/>
            </a:ln>
          </p:spPr>
          <p:txBody>
            <a:bodyPr wrap="square" lIns="91425" tIns="45700" rIns="91425" bIns="45700" anchor="t" anchorCtr="0">
              <a:noAutofit/>
            </a:bodyPr>
            <a:lstStyle/>
            <a:p>
              <a:pPr lvl="0">
                <a:buSzPct val="25000"/>
              </a:pPr>
              <a:r>
                <a:rPr lang="en-US" sz="1200" dirty="0">
                  <a:solidFill>
                    <a:srgbClr val="3F3F3F"/>
                  </a:solidFill>
                  <a:latin typeface="Arial"/>
                  <a:ea typeface="Arial"/>
                  <a:cs typeface="Arial"/>
                  <a:sym typeface="Arial"/>
                </a:rPr>
                <a:t>Contact </a:t>
              </a:r>
              <a:r>
                <a:rPr lang="en-US" sz="1200" dirty="0">
                  <a:solidFill>
                    <a:srgbClr val="3F3F3F"/>
                  </a:solidFill>
                </a:rPr>
                <a:t>LMS Administrator</a:t>
              </a:r>
              <a:r>
                <a:rPr lang="en" sz="1200" dirty="0">
                  <a:solidFill>
                    <a:srgbClr val="3F3F3F"/>
                  </a:solidFill>
                  <a:latin typeface="Arial"/>
                  <a:ea typeface="Arial"/>
                  <a:cs typeface="Arial"/>
                  <a:sym typeface="Arial"/>
                </a:rPr>
                <a:t> </a:t>
              </a:r>
            </a:p>
          </p:txBody>
        </p:sp>
        <p:sp>
          <p:nvSpPr>
            <p:cNvPr id="656" name="Shape 656"/>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Technical Issues</a:t>
              </a:r>
              <a:endParaRPr lang="en" sz="1200" b="1">
                <a:solidFill>
                  <a:srgbClr val="3F3F3F"/>
                </a:solidFill>
                <a:latin typeface="Arial"/>
                <a:ea typeface="Arial"/>
                <a:cs typeface="Arial"/>
                <a:sym typeface="Arial"/>
              </a:endParaRPr>
            </a:p>
          </p:txBody>
        </p:sp>
      </p:grpSp>
      <p:sp>
        <p:nvSpPr>
          <p:cNvPr id="657" name="Shape 657"/>
          <p:cNvSpPr txBox="1"/>
          <p:nvPr/>
        </p:nvSpPr>
        <p:spPr>
          <a:xfrm>
            <a:off x="495300" y="1184926"/>
            <a:ext cx="2999507" cy="288032"/>
          </a:xfrm>
          <a:prstGeom prst="rect">
            <a:avLst/>
          </a:prstGeom>
          <a:noFill/>
          <a:ln>
            <a:noFill/>
          </a:ln>
        </p:spPr>
        <p:txBody>
          <a:bodyPr wrap="square" lIns="91425" tIns="45700" rIns="91425" bIns="45700" anchor="t" anchorCtr="0">
            <a:noAutofit/>
          </a:bodyPr>
          <a:lstStyle/>
          <a:p>
            <a:pPr marL="0" marR="0" lvl="0" indent="0" algn="l" rtl="0">
              <a:spcBef>
                <a:spcPts val="0"/>
              </a:spcBef>
              <a:buClr>
                <a:srgbClr val="32AEB8"/>
              </a:buClr>
              <a:buSzPct val="25000"/>
              <a:buFont typeface="Arial"/>
              <a:buNone/>
            </a:pPr>
            <a:r>
              <a:rPr lang="en-US" sz="1600" b="1">
                <a:solidFill>
                  <a:srgbClr val="E54632"/>
                </a:solidFill>
                <a:latin typeface="Arial"/>
                <a:ea typeface="Arial"/>
                <a:cs typeface="Arial"/>
                <a:sym typeface="Arial"/>
              </a:rPr>
              <a:t>What is Go1? </a:t>
            </a:r>
            <a:endParaRPr lang="en" sz="1600" b="1">
              <a:solidFill>
                <a:srgbClr val="E54632"/>
              </a:solidFill>
              <a:latin typeface="Arial"/>
              <a:ea typeface="Arial"/>
              <a:cs typeface="Arial"/>
              <a:sym typeface="Arial"/>
            </a:endParaRPr>
          </a:p>
        </p:txBody>
      </p:sp>
      <p:pic>
        <p:nvPicPr>
          <p:cNvPr id="48" name="Shape 79" descr="D:\KBM-정애\014-Fullppt\PNG이미지\노트북.png"/>
          <p:cNvPicPr preferRelativeResize="0"/>
          <p:nvPr/>
        </p:nvPicPr>
        <p:blipFill rotWithShape="1">
          <a:blip r:embed="rId3">
            <a:alphaModFix/>
          </a:blip>
          <a:srcRect/>
          <a:stretch/>
        </p:blipFill>
        <p:spPr>
          <a:xfrm>
            <a:off x="3165304" y="910777"/>
            <a:ext cx="7127919" cy="3075111"/>
          </a:xfrm>
          <a:prstGeom prst="rect">
            <a:avLst/>
          </a:prstGeom>
          <a:noFill/>
          <a:ln>
            <a:noFill/>
          </a:ln>
        </p:spPr>
      </p:pic>
      <p:pic>
        <p:nvPicPr>
          <p:cNvPr id="3" name="Picture 3" descr="A small boat in a body of water with a city in the background&#10;&#10;Description generated with very high confidence">
            <a:extLst>
              <a:ext uri="{FF2B5EF4-FFF2-40B4-BE49-F238E27FC236}">
                <a16:creationId xmlns:a16="http://schemas.microsoft.com/office/drawing/2014/main" id="{99D7971A-544A-4E3D-BF8B-00631EF5EDB2}"/>
              </a:ext>
            </a:extLst>
          </p:cNvPr>
          <p:cNvPicPr>
            <a:picLocks noChangeAspect="1"/>
          </p:cNvPicPr>
          <p:nvPr/>
        </p:nvPicPr>
        <p:blipFill>
          <a:blip r:embed="rId4"/>
          <a:stretch>
            <a:fillRect/>
          </a:stretch>
        </p:blipFill>
        <p:spPr>
          <a:xfrm>
            <a:off x="5133975" y="1330325"/>
            <a:ext cx="3348996" cy="2125663"/>
          </a:xfrm>
          <a:prstGeom prst="rect">
            <a:avLst/>
          </a:prstGeom>
        </p:spPr>
      </p:pic>
    </p:spTree>
    <p:extLst>
      <p:ext uri="{BB962C8B-B14F-4D97-AF65-F5344CB8AC3E}">
        <p14:creationId xmlns:p14="http://schemas.microsoft.com/office/powerpoint/2010/main" val="3359336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3000" b="1">
                <a:solidFill>
                  <a:schemeClr val="lt1"/>
                </a:solidFill>
                <a:latin typeface="Arial"/>
                <a:ea typeface="Arial"/>
                <a:cs typeface="Arial"/>
                <a:sym typeface="Arial"/>
              </a:rPr>
              <a:t>CLEMENCIA M. </a:t>
            </a:r>
            <a:r>
              <a:rPr lang="en-US" sz="3000" b="1">
                <a:solidFill>
                  <a:schemeClr val="lt1"/>
                </a:solidFill>
              </a:rPr>
              <a:t>WITKOWSKI</a:t>
            </a:r>
            <a:endParaRPr lang="en" sz="300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801979" y="1780674"/>
            <a:ext cx="5342021" cy="470097"/>
          </a:xfrm>
          <a:prstGeom prst="rect">
            <a:avLst/>
          </a:prstGeom>
          <a:noFill/>
          <a:ln>
            <a:noFill/>
          </a:ln>
        </p:spPr>
        <p:txBody>
          <a:bodyPr wrap="square" lIns="108000" tIns="45700" rIns="91425" bIns="45700" anchor="ctr" anchorCtr="0">
            <a:noAutofit/>
          </a:bodyPr>
          <a:lstStyle/>
          <a:p>
            <a:pPr>
              <a:buClr>
                <a:schemeClr val="lt1"/>
              </a:buClr>
              <a:buSzPct val="25000"/>
            </a:pPr>
            <a:r>
              <a:rPr lang="en-US" sz="2000">
                <a:solidFill>
                  <a:schemeClr val="lt1"/>
                </a:solidFill>
              </a:rPr>
              <a:t>EGI </a:t>
            </a:r>
            <a:r>
              <a:rPr lang="en-US" sz="2000">
                <a:solidFill>
                  <a:schemeClr val="lt1"/>
                </a:solidFill>
                <a:latin typeface="Arial"/>
                <a:ea typeface="Arial"/>
                <a:cs typeface="Arial"/>
                <a:sym typeface="Arial"/>
              </a:rPr>
              <a:t>&amp; PYP Student Services Manager</a:t>
            </a:r>
          </a:p>
        </p:txBody>
      </p:sp>
      <p:sp>
        <p:nvSpPr>
          <p:cNvPr id="8" name="Shape 185">
            <a:extLst>
              <a:ext uri="{FF2B5EF4-FFF2-40B4-BE49-F238E27FC236}">
                <a16:creationId xmlns:a16="http://schemas.microsoft.com/office/drawing/2014/main" id="{E18F7506-B01F-4986-931C-433B88B731E3}"/>
              </a:ext>
            </a:extLst>
          </p:cNvPr>
          <p:cNvSpPr txBox="1"/>
          <p:nvPr/>
        </p:nvSpPr>
        <p:spPr>
          <a:xfrm>
            <a:off x="3801978" y="2237245"/>
            <a:ext cx="3140243"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clemencia.matupit</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910263" y="1764442"/>
            <a:ext cx="52337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4702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6" name="Shape 436"/>
          <p:cNvSpPr txBox="1"/>
          <p:nvPr/>
        </p:nvSpPr>
        <p:spPr>
          <a:xfrm>
            <a:off x="467544" y="1282807"/>
            <a:ext cx="3505876" cy="1569660"/>
          </a:xfrm>
          <a:prstGeom prst="rect">
            <a:avLst/>
          </a:prstGeom>
          <a:noFill/>
          <a:ln>
            <a:noFill/>
          </a:ln>
        </p:spPr>
        <p:txBody>
          <a:bodyPr wrap="square" lIns="91425" tIns="45700" rIns="91425" bIns="45700" anchor="t" anchorCtr="0">
            <a:noAutofit/>
          </a:bodyPr>
          <a:lstStyle/>
          <a:p>
            <a:pPr>
              <a:buSzPct val="25000"/>
            </a:pPr>
            <a:r>
              <a:rPr lang="en" sz="2000" b="1">
                <a:solidFill>
                  <a:srgbClr val="595959"/>
                </a:solidFill>
              </a:rPr>
              <a:t>RTO Manager</a:t>
            </a:r>
          </a:p>
          <a:p>
            <a:pPr lvl="0">
              <a:buSzPct val="25000"/>
            </a:pPr>
            <a:endParaRPr lang="en-US" sz="1200">
              <a:solidFill>
                <a:srgbClr val="595959"/>
              </a:solidFill>
            </a:endParaRPr>
          </a:p>
          <a:p>
            <a:pPr lvl="0">
              <a:buSzPct val="25000"/>
            </a:pPr>
            <a:r>
              <a:rPr lang="en-US" sz="1200">
                <a:solidFill>
                  <a:srgbClr val="595959"/>
                </a:solidFill>
              </a:rPr>
              <a:t>Go to: </a:t>
            </a:r>
            <a:r>
              <a:rPr lang="en-US" sz="1200" b="1">
                <a:solidFill>
                  <a:srgbClr val="595959"/>
                </a:solidFill>
              </a:rPr>
              <a:t>https://egi.rtomanager.com.au/</a:t>
            </a:r>
          </a:p>
          <a:p>
            <a:pPr lvl="0">
              <a:buSzPct val="25000"/>
            </a:pPr>
            <a:endParaRPr lang="en-US" sz="1200">
              <a:solidFill>
                <a:srgbClr val="595959"/>
              </a:solidFill>
            </a:endParaRPr>
          </a:p>
          <a:p>
            <a:pPr>
              <a:buSzPct val="25000"/>
            </a:pPr>
            <a:r>
              <a:rPr lang="en-US" sz="1200">
                <a:solidFill>
                  <a:srgbClr val="595959"/>
                </a:solidFill>
              </a:rPr>
              <a:t>User ID:      	Student Number</a:t>
            </a:r>
          </a:p>
          <a:p>
            <a:pPr>
              <a:buSzPct val="25000"/>
            </a:pPr>
            <a:r>
              <a:rPr lang="en-US" sz="1200">
                <a:solidFill>
                  <a:srgbClr val="595959"/>
                </a:solidFill>
              </a:rPr>
              <a:t>Password:   	Date of Birth (DDMMYYYY) </a:t>
            </a:r>
            <a:endParaRPr lang="en" sz="1200">
              <a:solidFill>
                <a:srgbClr val="595959"/>
              </a:solidFill>
            </a:endParaRPr>
          </a:p>
        </p:txBody>
      </p:sp>
      <p:sp>
        <p:nvSpPr>
          <p:cNvPr id="437" name="Shape 437"/>
          <p:cNvSpPr txBox="1"/>
          <p:nvPr/>
        </p:nvSpPr>
        <p:spPr>
          <a:xfrm>
            <a:off x="622265" y="3313591"/>
            <a:ext cx="2884610" cy="946027"/>
          </a:xfrm>
          <a:prstGeom prst="rect">
            <a:avLst/>
          </a:prstGeom>
          <a:noFill/>
          <a:ln>
            <a:noFill/>
          </a:ln>
        </p:spPr>
        <p:txBody>
          <a:bodyPr wrap="square" lIns="91425" tIns="45700" rIns="91425" bIns="45700" anchor="t" anchorCtr="0">
            <a:noAutofit/>
          </a:bodyPr>
          <a:lstStyle/>
          <a:p>
            <a:pPr>
              <a:lnSpc>
                <a:spcPct val="150000"/>
              </a:lnSpc>
              <a:buSzPct val="25000"/>
            </a:pPr>
            <a:r>
              <a:rPr lang="en-US" sz="1200" dirty="0">
                <a:solidFill>
                  <a:srgbClr val="595959"/>
                </a:solidFill>
              </a:rPr>
              <a:t>You</a:t>
            </a:r>
            <a:r>
              <a:rPr lang="en-US" sz="1200" b="1" dirty="0">
                <a:solidFill>
                  <a:srgbClr val="595959"/>
                </a:solidFill>
              </a:rPr>
              <a:t> MUST HAVE these 2 </a:t>
            </a:r>
            <a:r>
              <a:rPr lang="en-US" sz="1200" dirty="0">
                <a:solidFill>
                  <a:srgbClr val="595959"/>
                </a:solidFill>
              </a:rPr>
              <a:t>items to complete your registration:</a:t>
            </a:r>
          </a:p>
          <a:p>
            <a:pPr lvl="0">
              <a:lnSpc>
                <a:spcPct val="150000"/>
              </a:lnSpc>
              <a:buSzPct val="25000"/>
            </a:pPr>
            <a:r>
              <a:rPr lang="en-US" sz="1200" dirty="0">
                <a:solidFill>
                  <a:srgbClr val="595959"/>
                </a:solidFill>
              </a:rPr>
              <a:t>• </a:t>
            </a:r>
            <a:r>
              <a:rPr lang="en-US" sz="1200" b="1" dirty="0">
                <a:solidFill>
                  <a:srgbClr val="595959"/>
                </a:solidFill>
              </a:rPr>
              <a:t>Copy of </a:t>
            </a:r>
            <a:r>
              <a:rPr lang="en-US" sz="1200" b="1" dirty="0" err="1">
                <a:solidFill>
                  <a:srgbClr val="595959"/>
                </a:solidFill>
              </a:rPr>
              <a:t>eCOE</a:t>
            </a:r>
            <a:endParaRPr lang="en-US" sz="1200" b="1" dirty="0">
              <a:solidFill>
                <a:srgbClr val="595959"/>
              </a:solidFill>
            </a:endParaRPr>
          </a:p>
          <a:p>
            <a:pPr lvl="0">
              <a:lnSpc>
                <a:spcPct val="150000"/>
              </a:lnSpc>
              <a:buSzPct val="25000"/>
            </a:pPr>
            <a:r>
              <a:rPr lang="en-US" sz="1200" dirty="0">
                <a:solidFill>
                  <a:srgbClr val="595959"/>
                </a:solidFill>
              </a:rPr>
              <a:t>• </a:t>
            </a:r>
            <a:r>
              <a:rPr lang="en-US" sz="1200" b="1" dirty="0">
                <a:solidFill>
                  <a:srgbClr val="595959"/>
                </a:solidFill>
              </a:rPr>
              <a:t>Copy of Passport/Visa</a:t>
            </a:r>
          </a:p>
        </p:txBody>
      </p:sp>
      <p:sp>
        <p:nvSpPr>
          <p:cNvPr id="438" name="Shape 438"/>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US" sz="4000" b="1">
                <a:solidFill>
                  <a:srgbClr val="E54632"/>
                </a:solidFill>
              </a:rPr>
              <a:t>Student</a:t>
            </a:r>
            <a:r>
              <a:rPr lang="en" sz="4000" b="1">
                <a:solidFill>
                  <a:srgbClr val="595959"/>
                </a:solidFill>
              </a:rPr>
              <a:t> P</a:t>
            </a:r>
            <a:r>
              <a:rPr lang="en-US" sz="4000" b="1" err="1">
                <a:solidFill>
                  <a:srgbClr val="595959"/>
                </a:solidFill>
              </a:rPr>
              <a:t>ortal</a:t>
            </a:r>
            <a:endParaRPr lang="en" sz="4000">
              <a:solidFill>
                <a:schemeClr val="dk1"/>
              </a:solidFill>
            </a:endParaRPr>
          </a:p>
        </p:txBody>
      </p:sp>
      <p:sp>
        <p:nvSpPr>
          <p:cNvPr id="17" name="Shape 874">
            <a:extLst>
              <a:ext uri="{FF2B5EF4-FFF2-40B4-BE49-F238E27FC236}">
                <a16:creationId xmlns:a16="http://schemas.microsoft.com/office/drawing/2014/main" id="{B4F91D9D-1CF9-401F-A909-3F9C5C3E3FB9}"/>
              </a:ext>
            </a:extLst>
          </p:cNvPr>
          <p:cNvSpPr/>
          <p:nvPr/>
        </p:nvSpPr>
        <p:spPr>
          <a:xfrm>
            <a:off x="2338656" y="211666"/>
            <a:ext cx="454703" cy="458501"/>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 name="Shape 305">
            <a:extLst>
              <a:ext uri="{FF2B5EF4-FFF2-40B4-BE49-F238E27FC236}">
                <a16:creationId xmlns:a16="http://schemas.microsoft.com/office/drawing/2014/main" id="{B7E19A75-4AD4-4070-BEB1-8E85A69172FE}"/>
              </a:ext>
            </a:extLst>
          </p:cNvPr>
          <p:cNvSpPr txBox="1"/>
          <p:nvPr/>
        </p:nvSpPr>
        <p:spPr>
          <a:xfrm>
            <a:off x="467544" y="3020287"/>
            <a:ext cx="2325815" cy="276999"/>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b="1">
                <a:solidFill>
                  <a:schemeClr val="bg1"/>
                </a:solidFill>
                <a:latin typeface="Arial"/>
                <a:ea typeface="Arial"/>
                <a:cs typeface="Arial"/>
                <a:sym typeface="Arial"/>
              </a:rPr>
              <a:t>Registration Documents:</a:t>
            </a:r>
            <a:endParaRPr lang="en" b="1">
              <a:solidFill>
                <a:schemeClr val="bg1"/>
              </a:solidFill>
              <a:latin typeface="Arial"/>
              <a:ea typeface="Arial"/>
              <a:cs typeface="Arial"/>
              <a:sym typeface="Arial"/>
            </a:endParaRPr>
          </a:p>
        </p:txBody>
      </p:sp>
      <p:pic>
        <p:nvPicPr>
          <p:cNvPr id="9" name="Picture 9" descr="A screenshot of a cell phone&#10;&#10;Description generated with very high confidence">
            <a:extLst>
              <a:ext uri="{FF2B5EF4-FFF2-40B4-BE49-F238E27FC236}">
                <a16:creationId xmlns:a16="http://schemas.microsoft.com/office/drawing/2014/main" id="{871FEC6A-B45B-42F6-BB04-8FAA7BB4A403}"/>
              </a:ext>
            </a:extLst>
          </p:cNvPr>
          <p:cNvPicPr>
            <a:picLocks noChangeAspect="1"/>
          </p:cNvPicPr>
          <p:nvPr/>
        </p:nvPicPr>
        <p:blipFill>
          <a:blip r:embed="rId3"/>
          <a:stretch>
            <a:fillRect/>
          </a:stretch>
        </p:blipFill>
        <p:spPr>
          <a:xfrm>
            <a:off x="4552950" y="2070100"/>
            <a:ext cx="3379788" cy="2181045"/>
          </a:xfrm>
          <a:prstGeom prst="rect">
            <a:avLst/>
          </a:prstGeom>
        </p:spPr>
      </p:pic>
    </p:spTree>
    <p:extLst>
      <p:ext uri="{BB962C8B-B14F-4D97-AF65-F5344CB8AC3E}">
        <p14:creationId xmlns:p14="http://schemas.microsoft.com/office/powerpoint/2010/main" val="1434052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13AEA-6519-42BF-B0C6-66B55E8D98FC}"/>
              </a:ext>
            </a:extLst>
          </p:cNvPr>
          <p:cNvSpPr>
            <a:spLocks noGrp="1"/>
          </p:cNvSpPr>
          <p:nvPr>
            <p:ph type="title"/>
          </p:nvPr>
        </p:nvSpPr>
        <p:spPr/>
        <p:txBody>
          <a:bodyPr/>
          <a:lstStyle/>
          <a:p>
            <a:r>
              <a:rPr lang="en-US" dirty="0">
                <a:solidFill>
                  <a:srgbClr val="E54632"/>
                </a:solidFill>
              </a:rPr>
              <a:t>Payment</a:t>
            </a:r>
            <a:endParaRPr lang="en-US" dirty="0"/>
          </a:p>
        </p:txBody>
      </p:sp>
      <p:pic>
        <p:nvPicPr>
          <p:cNvPr id="7" name="Picture 7" descr="A screenshot of a social media post&#10;&#10;Description generated with very high confidence">
            <a:extLst>
              <a:ext uri="{FF2B5EF4-FFF2-40B4-BE49-F238E27FC236}">
                <a16:creationId xmlns:a16="http://schemas.microsoft.com/office/drawing/2014/main" id="{2E94C89E-5FC4-4633-BE3E-F280B8D1ECA9}"/>
              </a:ext>
            </a:extLst>
          </p:cNvPr>
          <p:cNvPicPr>
            <a:picLocks noChangeAspect="1"/>
          </p:cNvPicPr>
          <p:nvPr/>
        </p:nvPicPr>
        <p:blipFill>
          <a:blip r:embed="rId2"/>
          <a:stretch>
            <a:fillRect/>
          </a:stretch>
        </p:blipFill>
        <p:spPr>
          <a:xfrm>
            <a:off x="333683" y="1075959"/>
            <a:ext cx="8504288" cy="3258896"/>
          </a:xfrm>
          <a:prstGeom prst="rect">
            <a:avLst/>
          </a:prstGeom>
        </p:spPr>
      </p:pic>
    </p:spTree>
    <p:extLst>
      <p:ext uri="{BB962C8B-B14F-4D97-AF65-F5344CB8AC3E}">
        <p14:creationId xmlns:p14="http://schemas.microsoft.com/office/powerpoint/2010/main" val="3537668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0" y="0"/>
            <a:ext cx="9144000" cy="884466"/>
          </a:xfrm>
          <a:prstGeom prst="rect">
            <a:avLst/>
          </a:prstGeom>
          <a:noFill/>
          <a:ln>
            <a:noFill/>
          </a:ln>
        </p:spPr>
        <p:txBody>
          <a:bodyPr wrap="square" lIns="91425" tIns="45700" rIns="91425" bIns="45700" anchor="ctr" anchorCtr="0">
            <a:noAutofit/>
          </a:bodyPr>
          <a:lstStyle/>
          <a:p>
            <a:pPr lvl="0">
              <a:buClr>
                <a:srgbClr val="E54632"/>
              </a:buClr>
              <a:buSzPct val="25000"/>
            </a:pPr>
            <a:r>
              <a:rPr lang="en-US">
                <a:solidFill>
                  <a:srgbClr val="E54632"/>
                </a:solidFill>
              </a:rPr>
              <a:t>EGI</a:t>
            </a:r>
            <a:r>
              <a:rPr lang="en">
                <a:solidFill>
                  <a:srgbClr val="595959"/>
                </a:solidFill>
              </a:rPr>
              <a:t> </a:t>
            </a:r>
            <a:r>
              <a:rPr lang="en-US">
                <a:solidFill>
                  <a:srgbClr val="595959"/>
                </a:solidFill>
              </a:rPr>
              <a:t>Website</a:t>
            </a:r>
            <a:endParaRPr lang="en" sz="3600" b="1" i="0" strike="noStrike" cap="none">
              <a:solidFill>
                <a:srgbClr val="595959"/>
              </a:solidFill>
              <a:latin typeface="Arial"/>
              <a:ea typeface="Arial"/>
              <a:cs typeface="Arial"/>
              <a:sym typeface="Arial"/>
            </a:endParaRPr>
          </a:p>
        </p:txBody>
      </p:sp>
      <p:sp>
        <p:nvSpPr>
          <p:cNvPr id="300" name="Shape 300"/>
          <p:cNvSpPr txBox="1"/>
          <p:nvPr/>
        </p:nvSpPr>
        <p:spPr>
          <a:xfrm>
            <a:off x="683568" y="2400571"/>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endParaRPr lang="en" sz="1800" b="1">
              <a:solidFill>
                <a:schemeClr val="lt1"/>
              </a:solidFill>
              <a:latin typeface="Arial"/>
              <a:ea typeface="Arial"/>
              <a:cs typeface="Arial"/>
              <a:sym typeface="Arial"/>
            </a:endParaRPr>
          </a:p>
        </p:txBody>
      </p:sp>
      <p:sp>
        <p:nvSpPr>
          <p:cNvPr id="301" name="Shape 301"/>
          <p:cNvSpPr txBox="1"/>
          <p:nvPr/>
        </p:nvSpPr>
        <p:spPr>
          <a:xfrm>
            <a:off x="4714874" y="2400571"/>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US" sz="1800" b="1">
                <a:solidFill>
                  <a:schemeClr val="lt1"/>
                </a:solidFill>
                <a:latin typeface="Arial"/>
                <a:ea typeface="Arial"/>
                <a:cs typeface="Arial"/>
                <a:sym typeface="Arial"/>
              </a:rPr>
              <a:t>Form Library</a:t>
            </a:r>
            <a:endParaRPr lang="en" sz="1800" b="1">
              <a:solidFill>
                <a:schemeClr val="lt1"/>
              </a:solidFill>
              <a:latin typeface="Arial"/>
              <a:ea typeface="Arial"/>
              <a:cs typeface="Arial"/>
              <a:sym typeface="Arial"/>
            </a:endParaRPr>
          </a:p>
        </p:txBody>
      </p:sp>
      <p:sp>
        <p:nvSpPr>
          <p:cNvPr id="28" name="Shape 324">
            <a:extLst>
              <a:ext uri="{FF2B5EF4-FFF2-40B4-BE49-F238E27FC236}">
                <a16:creationId xmlns:a16="http://schemas.microsoft.com/office/drawing/2014/main" id="{78016CED-24F6-4662-BAF7-1D3CD156172B}"/>
              </a:ext>
            </a:extLst>
          </p:cNvPr>
          <p:cNvSpPr/>
          <p:nvPr/>
        </p:nvSpPr>
        <p:spPr>
          <a:xfrm rot="5400000">
            <a:off x="2813928" y="2547976"/>
            <a:ext cx="3528495" cy="45719"/>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2" name="Picture 3" descr="A picture containing indoor, person&#10;&#10;Description generated with high confidence">
            <a:extLst>
              <a:ext uri="{FF2B5EF4-FFF2-40B4-BE49-F238E27FC236}">
                <a16:creationId xmlns:a16="http://schemas.microsoft.com/office/drawing/2014/main" id="{94AD1E06-92DD-4252-8911-2636B7526929}"/>
              </a:ext>
            </a:extLst>
          </p:cNvPr>
          <p:cNvPicPr>
            <a:picLocks noChangeAspect="1"/>
          </p:cNvPicPr>
          <p:nvPr/>
        </p:nvPicPr>
        <p:blipFill>
          <a:blip r:embed="rId3"/>
          <a:stretch>
            <a:fillRect/>
          </a:stretch>
        </p:blipFill>
        <p:spPr>
          <a:xfrm>
            <a:off x="723900" y="1362075"/>
            <a:ext cx="3465662" cy="2199217"/>
          </a:xfrm>
          <a:prstGeom prst="rect">
            <a:avLst/>
          </a:prstGeom>
        </p:spPr>
      </p:pic>
      <p:sp>
        <p:nvSpPr>
          <p:cNvPr id="5" name="TextBox 4">
            <a:extLst>
              <a:ext uri="{FF2B5EF4-FFF2-40B4-BE49-F238E27FC236}">
                <a16:creationId xmlns:a16="http://schemas.microsoft.com/office/drawing/2014/main" id="{EFF6CDCC-7F52-4EC5-92B1-CD79D7EB2BC7}"/>
              </a:ext>
            </a:extLst>
          </p:cNvPr>
          <p:cNvSpPr txBox="1"/>
          <p:nvPr/>
        </p:nvSpPr>
        <p:spPr>
          <a:xfrm>
            <a:off x="1038225" y="3657600"/>
            <a:ext cx="2743200"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595959"/>
                </a:solidFill>
              </a:rPr>
              <a:t>www.egi.eca.edu.au</a:t>
            </a:r>
          </a:p>
        </p:txBody>
      </p:sp>
      <p:pic>
        <p:nvPicPr>
          <p:cNvPr id="6" name="Picture 6" descr="A screenshot of a cell phone&#10;&#10;Description generated with very high confidence">
            <a:extLst>
              <a:ext uri="{FF2B5EF4-FFF2-40B4-BE49-F238E27FC236}">
                <a16:creationId xmlns:a16="http://schemas.microsoft.com/office/drawing/2014/main" id="{E4A69DC4-EC86-430E-8C79-2E880360A366}"/>
              </a:ext>
            </a:extLst>
          </p:cNvPr>
          <p:cNvPicPr>
            <a:picLocks noChangeAspect="1"/>
          </p:cNvPicPr>
          <p:nvPr/>
        </p:nvPicPr>
        <p:blipFill>
          <a:blip r:embed="rId4"/>
          <a:stretch>
            <a:fillRect/>
          </a:stretch>
        </p:blipFill>
        <p:spPr>
          <a:xfrm>
            <a:off x="5500370" y="2171700"/>
            <a:ext cx="3120605" cy="2264121"/>
          </a:xfrm>
          <a:prstGeom prst="rect">
            <a:avLst/>
          </a:prstGeom>
        </p:spPr>
      </p:pic>
      <p:sp>
        <p:nvSpPr>
          <p:cNvPr id="8" name="TextBox 7">
            <a:extLst>
              <a:ext uri="{FF2B5EF4-FFF2-40B4-BE49-F238E27FC236}">
                <a16:creationId xmlns:a16="http://schemas.microsoft.com/office/drawing/2014/main" id="{3FD22095-B1A1-4AC4-894D-B8CC56FB463F}"/>
              </a:ext>
            </a:extLst>
          </p:cNvPr>
          <p:cNvSpPr txBox="1"/>
          <p:nvPr/>
        </p:nvSpPr>
        <p:spPr>
          <a:xfrm>
            <a:off x="4371975" y="671962"/>
            <a:ext cx="4511315" cy="138499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endParaRPr lang="en-US">
              <a:solidFill>
                <a:srgbClr val="595959"/>
              </a:solidFill>
            </a:endParaRPr>
          </a:p>
          <a:p>
            <a:pPr algn="r"/>
            <a:endParaRPr lang="en-US">
              <a:solidFill>
                <a:srgbClr val="595959"/>
              </a:solidFill>
            </a:endParaRPr>
          </a:p>
          <a:p>
            <a:pPr algn="r"/>
            <a:r>
              <a:rPr lang="en-US">
                <a:solidFill>
                  <a:srgbClr val="595959"/>
                </a:solidFill>
              </a:rPr>
              <a:t>All student support forms are located under</a:t>
            </a:r>
            <a:endParaRPr lang="en-US"/>
          </a:p>
          <a:p>
            <a:pPr algn="r"/>
            <a:r>
              <a:rPr lang="en-US">
                <a:solidFill>
                  <a:srgbClr val="595959"/>
                </a:solidFill>
              </a:rPr>
              <a:t>the student support tab on the EGI website</a:t>
            </a:r>
            <a:endParaRPr lang="en-US"/>
          </a:p>
          <a:p>
            <a:pPr algn="r"/>
            <a:endParaRPr lang="en-US">
              <a:solidFill>
                <a:srgbClr val="595959"/>
              </a:solidFill>
            </a:endParaRPr>
          </a:p>
          <a:p>
            <a:pPr algn="r"/>
            <a:r>
              <a:rPr lang="en-US" b="1">
                <a:solidFill>
                  <a:srgbClr val="595959"/>
                </a:solidFill>
              </a:rPr>
              <a:t>Student Support                    Form Library</a:t>
            </a:r>
            <a:endParaRPr lang="en-US">
              <a:solidFill>
                <a:srgbClr val="595959"/>
              </a:solidFill>
            </a:endParaRPr>
          </a:p>
        </p:txBody>
      </p:sp>
      <p:cxnSp>
        <p:nvCxnSpPr>
          <p:cNvPr id="9" name="Straight Arrow Connector 8">
            <a:extLst>
              <a:ext uri="{FF2B5EF4-FFF2-40B4-BE49-F238E27FC236}">
                <a16:creationId xmlns:a16="http://schemas.microsoft.com/office/drawing/2014/main" id="{1223D70E-9DBD-4CD0-8E38-E5C093B929F3}"/>
              </a:ext>
            </a:extLst>
          </p:cNvPr>
          <p:cNvCxnSpPr/>
          <p:nvPr/>
        </p:nvCxnSpPr>
        <p:spPr>
          <a:xfrm flipV="1">
            <a:off x="6800850" y="1905000"/>
            <a:ext cx="806570" cy="129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Unique Student Identifier</a:t>
            </a:r>
            <a:r>
              <a:rPr lang="en" sz="3600" b="1" i="0" u="none" strike="noStrike" cap="none">
                <a:solidFill>
                  <a:srgbClr val="0DD2D9"/>
                </a:solidFill>
                <a:latin typeface="Arial"/>
                <a:ea typeface="Arial"/>
                <a:cs typeface="Arial"/>
                <a:sym typeface="Arial"/>
              </a:rPr>
              <a:t> </a:t>
            </a:r>
            <a:r>
              <a:rPr lang="en" sz="3600" b="1" i="0" u="none" strike="noStrike" cap="none">
                <a:solidFill>
                  <a:srgbClr val="595959"/>
                </a:solidFill>
                <a:latin typeface="Arial"/>
                <a:ea typeface="Arial"/>
                <a:cs typeface="Arial"/>
                <a:sym typeface="Arial"/>
              </a:rPr>
              <a:t>(</a:t>
            </a:r>
            <a:r>
              <a:rPr lang="en-US" sz="3600" b="1" i="0" u="none" strike="noStrike" cap="none">
                <a:solidFill>
                  <a:srgbClr val="595959"/>
                </a:solidFill>
                <a:latin typeface="Arial"/>
                <a:ea typeface="Arial"/>
                <a:cs typeface="Arial"/>
                <a:sym typeface="Arial"/>
              </a:rPr>
              <a:t>USI)</a:t>
            </a:r>
            <a:endParaRPr lang="en" sz="3600" b="1" i="0" u="none" strike="noStrike" cap="none">
              <a:solidFill>
                <a:srgbClr val="595959"/>
              </a:solidFill>
              <a:latin typeface="Arial"/>
              <a:ea typeface="Arial"/>
              <a:cs typeface="Arial"/>
              <a:sym typeface="Arial"/>
            </a:endParaRPr>
          </a:p>
        </p:txBody>
      </p:sp>
      <p:grpSp>
        <p:nvGrpSpPr>
          <p:cNvPr id="462" name="Shape 462"/>
          <p:cNvGrpSpPr/>
          <p:nvPr/>
        </p:nvGrpSpPr>
        <p:grpSpPr>
          <a:xfrm>
            <a:off x="2955949" y="1346356"/>
            <a:ext cx="2859431" cy="2643220"/>
            <a:chOff x="2947227" y="1693140"/>
            <a:chExt cx="2859431" cy="2643220"/>
          </a:xfrm>
        </p:grpSpPr>
        <p:sp>
          <p:nvSpPr>
            <p:cNvPr id="463" name="Shape 463"/>
            <p:cNvSpPr/>
            <p:nvPr/>
          </p:nvSpPr>
          <p:spPr>
            <a:xfrm>
              <a:off x="4243508" y="3582967"/>
              <a:ext cx="75339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5" name="Shape 465"/>
            <p:cNvSpPr/>
            <p:nvPr/>
          </p:nvSpPr>
          <p:spPr>
            <a:xfrm>
              <a:off x="3280024" y="1693140"/>
              <a:ext cx="958864" cy="95886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6" name="Shape 466"/>
            <p:cNvSpPr/>
            <p:nvPr/>
          </p:nvSpPr>
          <p:spPr>
            <a:xfrm>
              <a:off x="2947227" y="2526624"/>
              <a:ext cx="890374" cy="89037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7" name="Shape 467"/>
            <p:cNvSpPr/>
            <p:nvPr/>
          </p:nvSpPr>
          <p:spPr>
            <a:xfrm>
              <a:off x="3417004" y="3299184"/>
              <a:ext cx="821884" cy="821882"/>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8" name="Shape 468"/>
            <p:cNvSpPr/>
            <p:nvPr/>
          </p:nvSpPr>
          <p:spPr>
            <a:xfrm>
              <a:off x="4955684" y="3220209"/>
              <a:ext cx="684903" cy="68490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9" name="Shape 469"/>
            <p:cNvSpPr/>
            <p:nvPr/>
          </p:nvSpPr>
          <p:spPr>
            <a:xfrm>
              <a:off x="5190245" y="2603554"/>
              <a:ext cx="616413" cy="61641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473" name="Shape 473"/>
          <p:cNvGrpSpPr/>
          <p:nvPr/>
        </p:nvGrpSpPr>
        <p:grpSpPr>
          <a:xfrm>
            <a:off x="5718096" y="3168798"/>
            <a:ext cx="3136910" cy="657032"/>
            <a:chOff x="2551705" y="4283314"/>
            <a:chExt cx="2357003" cy="657032"/>
          </a:xfrm>
        </p:grpSpPr>
        <p:sp>
          <p:nvSpPr>
            <p:cNvPr id="474" name="Shape 474"/>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NO Release of Holiday Letter, Confirmation Letter, Leave of Absence etc.</a:t>
              </a:r>
              <a:endParaRPr lang="en" sz="1200">
                <a:solidFill>
                  <a:srgbClr val="595959"/>
                </a:solidFill>
                <a:latin typeface="Arial"/>
                <a:ea typeface="Arial"/>
                <a:cs typeface="Arial"/>
                <a:sym typeface="Arial"/>
              </a:endParaRPr>
            </a:p>
          </p:txBody>
        </p:sp>
        <p:sp>
          <p:nvSpPr>
            <p:cNvPr id="475" name="Shape 475"/>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NO USI (Letters)</a:t>
              </a:r>
              <a:endParaRPr lang="en" sz="1200" b="1">
                <a:solidFill>
                  <a:srgbClr val="595959"/>
                </a:solidFill>
                <a:latin typeface="Arial"/>
                <a:ea typeface="Arial"/>
                <a:cs typeface="Arial"/>
                <a:sym typeface="Arial"/>
              </a:endParaRPr>
            </a:p>
          </p:txBody>
        </p:sp>
      </p:grpSp>
      <p:sp>
        <p:nvSpPr>
          <p:cNvPr id="482" name="Shape 482"/>
          <p:cNvSpPr txBox="1"/>
          <p:nvPr/>
        </p:nvSpPr>
        <p:spPr>
          <a:xfrm>
            <a:off x="4389071" y="1320111"/>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3" name="Shape 483"/>
          <p:cNvSpPr txBox="1"/>
          <p:nvPr/>
        </p:nvSpPr>
        <p:spPr>
          <a:xfrm>
            <a:off x="3528322" y="1654490"/>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4" name="Shape 484"/>
          <p:cNvSpPr txBox="1"/>
          <p:nvPr/>
        </p:nvSpPr>
        <p:spPr>
          <a:xfrm>
            <a:off x="3161280" y="2430484"/>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02</a:t>
            </a:r>
          </a:p>
        </p:txBody>
      </p:sp>
      <p:sp>
        <p:nvSpPr>
          <p:cNvPr id="485" name="Shape 485"/>
          <p:cNvSpPr txBox="1"/>
          <p:nvPr/>
        </p:nvSpPr>
        <p:spPr>
          <a:xfrm>
            <a:off x="3606467" y="3168798"/>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03</a:t>
            </a:r>
          </a:p>
        </p:txBody>
      </p:sp>
      <p:sp>
        <p:nvSpPr>
          <p:cNvPr id="486" name="Shape 486"/>
          <p:cNvSpPr txBox="1"/>
          <p:nvPr/>
        </p:nvSpPr>
        <p:spPr>
          <a:xfrm>
            <a:off x="4389071" y="3418336"/>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04</a:t>
            </a:r>
          </a:p>
        </p:txBody>
      </p:sp>
      <p:sp>
        <p:nvSpPr>
          <p:cNvPr id="487" name="Shape 487"/>
          <p:cNvSpPr txBox="1"/>
          <p:nvPr/>
        </p:nvSpPr>
        <p:spPr>
          <a:xfrm>
            <a:off x="5067001" y="3021333"/>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05</a:t>
            </a:r>
          </a:p>
        </p:txBody>
      </p:sp>
      <p:sp>
        <p:nvSpPr>
          <p:cNvPr id="488" name="Shape 488"/>
          <p:cNvSpPr txBox="1"/>
          <p:nvPr/>
        </p:nvSpPr>
        <p:spPr>
          <a:xfrm>
            <a:off x="5275994" y="2366607"/>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06</a:t>
            </a:r>
          </a:p>
        </p:txBody>
      </p:sp>
      <p:grpSp>
        <p:nvGrpSpPr>
          <p:cNvPr id="492" name="Shape 492"/>
          <p:cNvGrpSpPr/>
          <p:nvPr/>
        </p:nvGrpSpPr>
        <p:grpSpPr>
          <a:xfrm>
            <a:off x="-200025" y="2511034"/>
            <a:ext cx="2985450" cy="657032"/>
            <a:chOff x="2551705" y="4283314"/>
            <a:chExt cx="2357003" cy="657032"/>
          </a:xfrm>
        </p:grpSpPr>
        <p:sp>
          <p:nvSpPr>
            <p:cNvPr id="493" name="Shape 493"/>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lvl="0" algn="r">
                <a:buSzPct val="25000"/>
              </a:pPr>
              <a:r>
                <a:rPr lang="en-US" sz="1200" dirty="0">
                  <a:solidFill>
                    <a:srgbClr val="595959"/>
                  </a:solidFill>
                </a:rPr>
                <a:t>USI is a combination of letters and numbers unique to each student.</a:t>
              </a:r>
              <a:endParaRPr lang="en" sz="1200" dirty="0">
                <a:solidFill>
                  <a:srgbClr val="595959"/>
                </a:solidFill>
                <a:latin typeface="Arial"/>
                <a:ea typeface="Arial"/>
                <a:cs typeface="Arial"/>
                <a:sym typeface="Arial"/>
              </a:endParaRPr>
            </a:p>
          </p:txBody>
        </p:sp>
        <p:sp>
          <p:nvSpPr>
            <p:cNvPr id="494" name="Shape 494"/>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lvl="0" algn="r">
                <a:buSzPct val="25000"/>
              </a:pPr>
              <a:r>
                <a:rPr lang="en-US" sz="1200" b="1">
                  <a:solidFill>
                    <a:srgbClr val="595959"/>
                  </a:solidFill>
                </a:rPr>
                <a:t>What is USI</a:t>
              </a:r>
              <a:endParaRPr lang="en" sz="1200" b="1">
                <a:solidFill>
                  <a:srgbClr val="595959"/>
                </a:solidFill>
              </a:endParaRPr>
            </a:p>
          </p:txBody>
        </p:sp>
      </p:grpSp>
      <p:grpSp>
        <p:nvGrpSpPr>
          <p:cNvPr id="495" name="Shape 495"/>
          <p:cNvGrpSpPr/>
          <p:nvPr/>
        </p:nvGrpSpPr>
        <p:grpSpPr>
          <a:xfrm>
            <a:off x="-142875" y="1390650"/>
            <a:ext cx="3290160" cy="657032"/>
            <a:chOff x="2551705" y="4283314"/>
            <a:chExt cx="2357003" cy="657032"/>
          </a:xfrm>
        </p:grpSpPr>
        <p:sp>
          <p:nvSpPr>
            <p:cNvPr id="496" name="Shape 496"/>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lvl="0" algn="r">
                <a:buSzPct val="25000"/>
              </a:pPr>
              <a:r>
                <a:rPr lang="en-US" sz="1200" dirty="0">
                  <a:solidFill>
                    <a:srgbClr val="595959"/>
                  </a:solidFill>
                </a:rPr>
                <a:t>It is </a:t>
              </a:r>
              <a:r>
                <a:rPr lang="en-US" sz="1200" b="1" dirty="0">
                  <a:solidFill>
                    <a:srgbClr val="595959"/>
                  </a:solidFill>
                </a:rPr>
                <a:t>compulsory </a:t>
              </a:r>
              <a:r>
                <a:rPr lang="en-US" sz="1200" dirty="0">
                  <a:solidFill>
                    <a:srgbClr val="595959"/>
                  </a:solidFill>
                </a:rPr>
                <a:t>for all students undertaking training in Australia to have a USI</a:t>
              </a:r>
              <a:endParaRPr lang="en" sz="1200" dirty="0">
                <a:solidFill>
                  <a:srgbClr val="595959"/>
                </a:solidFill>
              </a:endParaRPr>
            </a:p>
          </p:txBody>
        </p:sp>
        <p:sp>
          <p:nvSpPr>
            <p:cNvPr id="497" name="Shape 497"/>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lvl="0" algn="r">
                <a:buSzPct val="25000"/>
              </a:pPr>
              <a:r>
                <a:rPr lang="en-US" sz="1200" b="1">
                  <a:solidFill>
                    <a:srgbClr val="595959"/>
                  </a:solidFill>
                </a:rPr>
                <a:t>Compulsory</a:t>
              </a:r>
              <a:endParaRPr lang="en" sz="1200" b="1">
                <a:solidFill>
                  <a:srgbClr val="595959"/>
                </a:solidFill>
              </a:endParaRPr>
            </a:p>
          </p:txBody>
        </p:sp>
      </p:grpSp>
      <p:sp>
        <p:nvSpPr>
          <p:cNvPr id="498" name="Shape 498"/>
          <p:cNvSpPr/>
          <p:nvPr/>
        </p:nvSpPr>
        <p:spPr>
          <a:xfrm rot="-5400000">
            <a:off x="4201334" y="2294406"/>
            <a:ext cx="584277" cy="584662"/>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CC100B0B-B203-4C7C-8611-7D2D73840E32}"/>
              </a:ext>
            </a:extLst>
          </p:cNvPr>
          <p:cNvSpPr txBox="1"/>
          <p:nvPr/>
        </p:nvSpPr>
        <p:spPr>
          <a:xfrm>
            <a:off x="428625" y="3546203"/>
            <a:ext cx="2991209"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a:solidFill>
                  <a:srgbClr val="595959"/>
                </a:solidFill>
              </a:rPr>
              <a:t>Student Registration</a:t>
            </a:r>
          </a:p>
          <a:p>
            <a:pPr algn="r"/>
            <a:r>
              <a:rPr lang="en-US" sz="1200">
                <a:solidFill>
                  <a:srgbClr val="595959"/>
                </a:solidFill>
              </a:rPr>
              <a:t>All EGI students will have to apply via RTOM before registering for your class</a:t>
            </a:r>
          </a:p>
        </p:txBody>
      </p:sp>
      <p:sp>
        <p:nvSpPr>
          <p:cNvPr id="3" name="TextBox 2">
            <a:extLst>
              <a:ext uri="{FF2B5EF4-FFF2-40B4-BE49-F238E27FC236}">
                <a16:creationId xmlns:a16="http://schemas.microsoft.com/office/drawing/2014/main" id="{76C77CB1-389C-4EF8-B792-4CFEF4EB074C}"/>
              </a:ext>
            </a:extLst>
          </p:cNvPr>
          <p:cNvSpPr txBox="1"/>
          <p:nvPr/>
        </p:nvSpPr>
        <p:spPr>
          <a:xfrm>
            <a:off x="6134100" y="2021113"/>
            <a:ext cx="2749970"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595959"/>
                </a:solidFill>
              </a:rPr>
              <a:t>No USI (Qualification)</a:t>
            </a:r>
            <a:endParaRPr lang="en-US"/>
          </a:p>
          <a:p>
            <a:r>
              <a:rPr lang="en-US" sz="1200">
                <a:solidFill>
                  <a:srgbClr val="595959"/>
                </a:solidFill>
              </a:rPr>
              <a:t>No Qualification will be released (Certificate awards, transcripts, completion letters or statements of attainment)</a:t>
            </a:r>
            <a:endParaRPr lang="en-US" sz="1200" b="1">
              <a:solidFill>
                <a:srgbClr val="595959"/>
              </a:solidFill>
            </a:endParaRPr>
          </a:p>
        </p:txBody>
      </p:sp>
      <p:sp>
        <p:nvSpPr>
          <p:cNvPr id="35" name="TextBox 34">
            <a:extLst>
              <a:ext uri="{FF2B5EF4-FFF2-40B4-BE49-F238E27FC236}">
                <a16:creationId xmlns:a16="http://schemas.microsoft.com/office/drawing/2014/main" id="{97632B27-3787-465F-B890-C96007238AEB}"/>
              </a:ext>
            </a:extLst>
          </p:cNvPr>
          <p:cNvSpPr txBox="1"/>
          <p:nvPr/>
        </p:nvSpPr>
        <p:spPr>
          <a:xfrm>
            <a:off x="4783617" y="3895725"/>
            <a:ext cx="4133850"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595959"/>
                </a:solidFill>
              </a:rPr>
              <a:t>USI uploaded to RTOM</a:t>
            </a:r>
            <a:endParaRPr lang="en-US"/>
          </a:p>
          <a:p>
            <a:r>
              <a:rPr lang="en-US" sz="1200">
                <a:solidFill>
                  <a:srgbClr val="595959"/>
                </a:solidFill>
              </a:rPr>
              <a:t>If your already have a USI, please present it to student services during registration</a:t>
            </a:r>
          </a:p>
        </p:txBody>
      </p:sp>
    </p:spTree>
    <p:extLst>
      <p:ext uri="{BB962C8B-B14F-4D97-AF65-F5344CB8AC3E}">
        <p14:creationId xmlns:p14="http://schemas.microsoft.com/office/powerpoint/2010/main" val="1397244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4400" b="1">
                <a:solidFill>
                  <a:schemeClr val="lt1"/>
                </a:solidFill>
                <a:latin typeface="Arial"/>
                <a:ea typeface="Arial"/>
                <a:cs typeface="Arial"/>
                <a:sym typeface="Arial"/>
              </a:rPr>
              <a:t>DANIELLE SHARPE</a:t>
            </a:r>
            <a:endParaRPr lang="en" sz="440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678865" y="1764442"/>
            <a:ext cx="5465134"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a:solidFill>
                  <a:schemeClr val="lt1"/>
                </a:solidFill>
                <a:latin typeface="Arial"/>
                <a:ea typeface="Arial"/>
                <a:cs typeface="Arial"/>
                <a:sym typeface="Arial"/>
              </a:rPr>
              <a:t>Student Services - Intervention Officer</a:t>
            </a:r>
          </a:p>
        </p:txBody>
      </p:sp>
      <p:sp>
        <p:nvSpPr>
          <p:cNvPr id="8" name="Shape 185">
            <a:extLst>
              <a:ext uri="{FF2B5EF4-FFF2-40B4-BE49-F238E27FC236}">
                <a16:creationId xmlns:a16="http://schemas.microsoft.com/office/drawing/2014/main" id="{E18F7506-B01F-4986-931C-433B88B731E3}"/>
              </a:ext>
            </a:extLst>
          </p:cNvPr>
          <p:cNvSpPr txBox="1"/>
          <p:nvPr/>
        </p:nvSpPr>
        <p:spPr>
          <a:xfrm>
            <a:off x="3678866" y="2237245"/>
            <a:ext cx="2966574"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danielle.sharpe@</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789947" y="1764442"/>
            <a:ext cx="53540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961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Academic Progress</a:t>
            </a:r>
            <a:r>
              <a:rPr lang="en" sz="3600" b="1" i="0" u="none" strike="noStrike" cap="none">
                <a:solidFill>
                  <a:schemeClr val="dk1"/>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Requirement</a:t>
            </a:r>
            <a:endParaRPr lang="en" sz="3600" b="1" i="0" u="none" strike="noStrike" cap="none">
              <a:solidFill>
                <a:srgbClr val="595959"/>
              </a:solidFill>
              <a:latin typeface="Arial"/>
              <a:ea typeface="Arial"/>
              <a:cs typeface="Arial"/>
              <a:sym typeface="Arial"/>
            </a:endParaRPr>
          </a:p>
        </p:txBody>
      </p:sp>
      <p:sp>
        <p:nvSpPr>
          <p:cNvPr id="246" name="Shape 246"/>
          <p:cNvSpPr/>
          <p:nvPr/>
        </p:nvSpPr>
        <p:spPr>
          <a:xfrm>
            <a:off x="0" y="2668050"/>
            <a:ext cx="9144000" cy="36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8" name="Shape 248"/>
          <p:cNvSpPr/>
          <p:nvPr/>
        </p:nvSpPr>
        <p:spPr>
          <a:xfrm>
            <a:off x="1220219"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9" name="Shape 249"/>
          <p:cNvSpPr/>
          <p:nvPr/>
        </p:nvSpPr>
        <p:spPr>
          <a:xfrm>
            <a:off x="251111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0" name="Shape 250"/>
          <p:cNvSpPr/>
          <p:nvPr/>
        </p:nvSpPr>
        <p:spPr>
          <a:xfrm>
            <a:off x="3806923"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1" name="Shape 251"/>
          <p:cNvSpPr/>
          <p:nvPr/>
        </p:nvSpPr>
        <p:spPr>
          <a:xfrm>
            <a:off x="510272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2" name="Shape 252"/>
          <p:cNvSpPr/>
          <p:nvPr/>
        </p:nvSpPr>
        <p:spPr>
          <a:xfrm>
            <a:off x="769433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259" name="Shape 259"/>
          <p:cNvGrpSpPr/>
          <p:nvPr/>
        </p:nvGrpSpPr>
        <p:grpSpPr>
          <a:xfrm>
            <a:off x="540000" y="1268388"/>
            <a:ext cx="1589881" cy="1081951"/>
            <a:chOff x="1062658" y="3986014"/>
            <a:chExt cx="1728192" cy="1081951"/>
          </a:xfrm>
        </p:grpSpPr>
        <p:sp>
          <p:nvSpPr>
            <p:cNvPr id="260" name="Shape 260"/>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595959"/>
                  </a:solidFill>
                  <a:latin typeface="Calibri"/>
                  <a:ea typeface="Calibri"/>
                  <a:cs typeface="Calibri"/>
                  <a:sym typeface="Calibri"/>
                </a:rPr>
                <a:t>Complete Course</a:t>
              </a:r>
              <a:endParaRPr lang="en" sz="1400" b="1">
                <a:solidFill>
                  <a:srgbClr val="595959"/>
                </a:solidFill>
                <a:latin typeface="Calibri"/>
                <a:ea typeface="Calibri"/>
                <a:cs typeface="Calibri"/>
                <a:sym typeface="Calibri"/>
              </a:endParaRPr>
            </a:p>
          </p:txBody>
        </p:sp>
        <p:sp>
          <p:nvSpPr>
            <p:cNvPr id="261" name="Shape 261"/>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Students are expected to complete their course in the expected duration.</a:t>
              </a:r>
              <a:endParaRPr lang="en" sz="1200">
                <a:solidFill>
                  <a:srgbClr val="595959"/>
                </a:solidFill>
                <a:latin typeface="Arial"/>
                <a:ea typeface="Arial"/>
                <a:cs typeface="Arial"/>
                <a:sym typeface="Arial"/>
              </a:endParaRPr>
            </a:p>
          </p:txBody>
        </p:sp>
      </p:grpSp>
      <p:grpSp>
        <p:nvGrpSpPr>
          <p:cNvPr id="262" name="Shape 262"/>
          <p:cNvGrpSpPr/>
          <p:nvPr/>
        </p:nvGrpSpPr>
        <p:grpSpPr>
          <a:xfrm>
            <a:off x="6731287" y="3016075"/>
            <a:ext cx="1872714" cy="1081951"/>
            <a:chOff x="755221" y="3986014"/>
            <a:chExt cx="2035630" cy="1081951"/>
          </a:xfrm>
        </p:grpSpPr>
        <p:sp>
          <p:nvSpPr>
            <p:cNvPr id="263" name="Shape 263"/>
            <p:cNvSpPr txBox="1"/>
            <p:nvPr/>
          </p:nvSpPr>
          <p:spPr>
            <a:xfrm>
              <a:off x="755221" y="3986014"/>
              <a:ext cx="2035630"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300" b="1">
                  <a:solidFill>
                    <a:srgbClr val="FF0000"/>
                  </a:solidFill>
                  <a:latin typeface="Calibri"/>
                  <a:ea typeface="Calibri"/>
                  <a:cs typeface="Calibri"/>
                  <a:sym typeface="Calibri"/>
                </a:rPr>
                <a:t>Enrollment Cancellation</a:t>
              </a:r>
              <a:endParaRPr lang="en" sz="1300" b="1">
                <a:solidFill>
                  <a:srgbClr val="FF0000"/>
                </a:solidFill>
                <a:latin typeface="Calibri"/>
                <a:ea typeface="Calibri"/>
                <a:cs typeface="Calibri"/>
                <a:sym typeface="Calibri"/>
              </a:endParaRPr>
            </a:p>
          </p:txBody>
        </p:sp>
        <p:sp>
          <p:nvSpPr>
            <p:cNvPr id="264" name="Shape 264"/>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1200" dirty="0">
                  <a:solidFill>
                    <a:srgbClr val="595959"/>
                  </a:solidFill>
                  <a:latin typeface="Arial"/>
                  <a:ea typeface="Arial"/>
                  <a:cs typeface="Arial"/>
                  <a:sym typeface="Arial"/>
                </a:rPr>
                <a:t>Failing to meet the visa conditions may lead to cancellation of enrollment.</a:t>
              </a:r>
            </a:p>
          </p:txBody>
        </p:sp>
      </p:grpSp>
      <p:grpSp>
        <p:nvGrpSpPr>
          <p:cNvPr id="265" name="Shape 265"/>
          <p:cNvGrpSpPr/>
          <p:nvPr/>
        </p:nvGrpSpPr>
        <p:grpSpPr>
          <a:xfrm>
            <a:off x="1830898" y="3016075"/>
            <a:ext cx="1589881" cy="1081951"/>
            <a:chOff x="1062658" y="3986014"/>
            <a:chExt cx="1728192" cy="1081951"/>
          </a:xfrm>
        </p:grpSpPr>
        <p:sp>
          <p:nvSpPr>
            <p:cNvPr id="266" name="Shape 266"/>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E54632"/>
                  </a:solidFill>
                  <a:latin typeface="Calibri"/>
                  <a:ea typeface="Calibri"/>
                  <a:cs typeface="Calibri"/>
                  <a:sym typeface="Calibri"/>
                </a:rPr>
                <a:t>Warning Letters</a:t>
              </a:r>
              <a:endParaRPr lang="en" sz="1400" b="1">
                <a:solidFill>
                  <a:srgbClr val="E54632"/>
                </a:solidFill>
                <a:latin typeface="Calibri"/>
                <a:ea typeface="Calibri"/>
                <a:cs typeface="Calibri"/>
                <a:sym typeface="Calibri"/>
              </a:endParaRPr>
            </a:p>
          </p:txBody>
        </p:sp>
        <p:sp>
          <p:nvSpPr>
            <p:cNvPr id="267" name="Shape 267"/>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dirty="0">
                  <a:solidFill>
                    <a:srgbClr val="595959"/>
                  </a:solidFill>
                  <a:latin typeface="Arial"/>
                  <a:ea typeface="Arial"/>
                  <a:cs typeface="Arial"/>
                  <a:sym typeface="Arial"/>
                </a:rPr>
                <a:t>Failing to meet academic progress, they will be sent warning letters.</a:t>
              </a:r>
              <a:endParaRPr lang="en" sz="1200" dirty="0">
                <a:solidFill>
                  <a:srgbClr val="595959"/>
                </a:solidFill>
                <a:latin typeface="Arial"/>
                <a:ea typeface="Arial"/>
                <a:cs typeface="Arial"/>
                <a:sym typeface="Arial"/>
              </a:endParaRPr>
            </a:p>
          </p:txBody>
        </p:sp>
      </p:grpSp>
      <p:grpSp>
        <p:nvGrpSpPr>
          <p:cNvPr id="268" name="Shape 268"/>
          <p:cNvGrpSpPr/>
          <p:nvPr/>
        </p:nvGrpSpPr>
        <p:grpSpPr>
          <a:xfrm>
            <a:off x="4300995" y="3016075"/>
            <a:ext cx="1861304" cy="1081951"/>
            <a:chOff x="1062658" y="3986014"/>
            <a:chExt cx="1728192" cy="1081951"/>
          </a:xfrm>
        </p:grpSpPr>
        <p:sp>
          <p:nvSpPr>
            <p:cNvPr id="269" name="Shape 269"/>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300" b="1" dirty="0">
                  <a:solidFill>
                    <a:srgbClr val="FF0000"/>
                  </a:solidFill>
                  <a:latin typeface="Calibri"/>
                  <a:ea typeface="Calibri"/>
                  <a:cs typeface="Calibri"/>
                  <a:sym typeface="Calibri"/>
                </a:rPr>
                <a:t>Intention to Report</a:t>
              </a:r>
              <a:endParaRPr lang="en" sz="1300" b="1" dirty="0">
                <a:solidFill>
                  <a:srgbClr val="FF0000"/>
                </a:solidFill>
                <a:latin typeface="Calibri"/>
                <a:ea typeface="Calibri"/>
                <a:cs typeface="Calibri"/>
                <a:sym typeface="Calibri"/>
              </a:endParaRPr>
            </a:p>
          </p:txBody>
        </p:sp>
        <p:sp>
          <p:nvSpPr>
            <p:cNvPr id="270" name="Shape 270"/>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dirty="0">
                  <a:solidFill>
                    <a:srgbClr val="595959"/>
                  </a:solidFill>
                  <a:latin typeface="Arial"/>
                  <a:ea typeface="Arial"/>
                  <a:cs typeface="Arial"/>
                  <a:sym typeface="Arial"/>
                </a:rPr>
                <a:t>Intention to report will be sent if a students does not meet the course progress requirement.</a:t>
              </a:r>
              <a:endParaRPr lang="en" sz="1200" dirty="0">
                <a:solidFill>
                  <a:srgbClr val="595959"/>
                </a:solidFill>
                <a:latin typeface="Arial"/>
                <a:ea typeface="Arial"/>
                <a:cs typeface="Arial"/>
                <a:sym typeface="Arial"/>
              </a:endParaRPr>
            </a:p>
          </p:txBody>
        </p:sp>
      </p:grpSp>
      <p:grpSp>
        <p:nvGrpSpPr>
          <p:cNvPr id="271" name="Shape 271"/>
          <p:cNvGrpSpPr/>
          <p:nvPr/>
        </p:nvGrpSpPr>
        <p:grpSpPr>
          <a:xfrm>
            <a:off x="3126703" y="1268388"/>
            <a:ext cx="1589881" cy="1081951"/>
            <a:chOff x="1062658" y="3986014"/>
            <a:chExt cx="1728192" cy="1081951"/>
          </a:xfrm>
        </p:grpSpPr>
        <p:sp>
          <p:nvSpPr>
            <p:cNvPr id="272" name="Shape 272"/>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595959"/>
                  </a:solidFill>
                  <a:latin typeface="Calibri"/>
                  <a:ea typeface="Calibri"/>
                  <a:cs typeface="Calibri"/>
                  <a:sym typeface="Calibri"/>
                </a:rPr>
                <a:t>Academic Progress</a:t>
              </a:r>
              <a:endParaRPr lang="en" sz="1400" b="1">
                <a:solidFill>
                  <a:srgbClr val="595959"/>
                </a:solidFill>
                <a:latin typeface="Calibri"/>
                <a:ea typeface="Calibri"/>
                <a:cs typeface="Calibri"/>
                <a:sym typeface="Calibri"/>
              </a:endParaRPr>
            </a:p>
          </p:txBody>
        </p:sp>
        <p:sp>
          <p:nvSpPr>
            <p:cNvPr id="273" name="Shape 273"/>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Students need to pass at least 50% of your units/subjects in a study period</a:t>
              </a:r>
              <a:r>
                <a:rPr lang="en" sz="1200">
                  <a:solidFill>
                    <a:srgbClr val="595959"/>
                  </a:solidFill>
                  <a:latin typeface="Arial"/>
                  <a:ea typeface="Arial"/>
                  <a:cs typeface="Arial"/>
                  <a:sym typeface="Arial"/>
                </a:rPr>
                <a:t>.</a:t>
              </a:r>
            </a:p>
          </p:txBody>
        </p:sp>
      </p:grpSp>
      <p:grpSp>
        <p:nvGrpSpPr>
          <p:cNvPr id="274" name="Shape 274"/>
          <p:cNvGrpSpPr/>
          <p:nvPr/>
        </p:nvGrpSpPr>
        <p:grpSpPr>
          <a:xfrm>
            <a:off x="5718313" y="1268388"/>
            <a:ext cx="1589881" cy="1081951"/>
            <a:chOff x="1062658" y="3986014"/>
            <a:chExt cx="1728192" cy="1081951"/>
          </a:xfrm>
        </p:grpSpPr>
        <p:sp>
          <p:nvSpPr>
            <p:cNvPr id="275" name="Shape 275"/>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lvl="0" algn="ctr">
                <a:buSzPct val="25000"/>
              </a:pPr>
              <a:r>
                <a:rPr lang="en-US" b="1">
                  <a:solidFill>
                    <a:srgbClr val="595959"/>
                  </a:solidFill>
                  <a:latin typeface="Calibri"/>
                  <a:ea typeface="Calibri"/>
                  <a:cs typeface="Calibri"/>
                  <a:sym typeface="Calibri"/>
                </a:rPr>
                <a:t>Attendance</a:t>
              </a:r>
              <a:endParaRPr lang="en" b="1">
                <a:solidFill>
                  <a:srgbClr val="595959"/>
                </a:solidFill>
                <a:latin typeface="Calibri"/>
                <a:ea typeface="Calibri"/>
                <a:cs typeface="Calibri"/>
                <a:sym typeface="Calibri"/>
              </a:endParaRPr>
            </a:p>
          </p:txBody>
        </p:sp>
        <p:sp>
          <p:nvSpPr>
            <p:cNvPr id="276" name="Shape 276"/>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1200">
                  <a:solidFill>
                    <a:srgbClr val="595959"/>
                  </a:solidFill>
                  <a:latin typeface="Arial"/>
                  <a:ea typeface="Arial"/>
                  <a:cs typeface="Arial"/>
                  <a:sym typeface="Arial"/>
                </a:rPr>
                <a:t>Students are expected to attend atleast 80% of the class.</a:t>
              </a:r>
            </a:p>
          </p:txBody>
        </p:sp>
      </p:grpSp>
      <p:sp>
        <p:nvSpPr>
          <p:cNvPr id="34" name="Shape 252">
            <a:extLst>
              <a:ext uri="{FF2B5EF4-FFF2-40B4-BE49-F238E27FC236}">
                <a16:creationId xmlns:a16="http://schemas.microsoft.com/office/drawing/2014/main" id="{EDD884E8-2B72-4573-9F23-290326E0C64F}"/>
              </a:ext>
            </a:extLst>
          </p:cNvPr>
          <p:cNvSpPr/>
          <p:nvPr/>
        </p:nvSpPr>
        <p:spPr>
          <a:xfrm>
            <a:off x="6398533" y="2553329"/>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19743" y="392867"/>
            <a:ext cx="9144000" cy="601800"/>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ORIENTATION</a:t>
            </a:r>
            <a:r>
              <a:rPr lang="en" sz="3600" b="1" i="0" u="none" strike="noStrike" cap="none">
                <a:solidFill>
                  <a:srgbClr val="22AAE4"/>
                </a:solidFill>
                <a:latin typeface="Arial"/>
                <a:ea typeface="Arial"/>
                <a:cs typeface="Arial"/>
                <a:sym typeface="Arial"/>
              </a:rPr>
              <a:t> </a:t>
            </a:r>
            <a:r>
              <a:rPr lang="en-US" sz="3600" b="1" i="0" u="none" strike="noStrike" cap="none">
                <a:solidFill>
                  <a:schemeClr val="dk1"/>
                </a:solidFill>
                <a:latin typeface="Arial"/>
                <a:ea typeface="Arial"/>
                <a:cs typeface="Arial"/>
                <a:sym typeface="Arial"/>
              </a:rPr>
              <a:t>PROGRAM</a:t>
            </a:r>
            <a:endParaRPr lang="en" sz="3600" b="1" i="0" u="none" strike="noStrike" cap="none">
              <a:solidFill>
                <a:schemeClr val="dk1"/>
              </a:solidFill>
              <a:latin typeface="Arial"/>
              <a:ea typeface="Arial"/>
              <a:cs typeface="Arial"/>
              <a:sym typeface="Arial"/>
            </a:endParaRPr>
          </a:p>
        </p:txBody>
      </p:sp>
      <p:grpSp>
        <p:nvGrpSpPr>
          <p:cNvPr id="154" name="Shape 154"/>
          <p:cNvGrpSpPr/>
          <p:nvPr/>
        </p:nvGrpSpPr>
        <p:grpSpPr>
          <a:xfrm>
            <a:off x="3802348" y="1356141"/>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01</a:t>
              </a:r>
            </a:p>
          </p:txBody>
        </p:sp>
      </p:grpSp>
      <p:grpSp>
        <p:nvGrpSpPr>
          <p:cNvPr id="157" name="Shape 157"/>
          <p:cNvGrpSpPr/>
          <p:nvPr/>
        </p:nvGrpSpPr>
        <p:grpSpPr>
          <a:xfrm>
            <a:off x="4427253" y="1967765"/>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02</a:t>
              </a:r>
            </a:p>
          </p:txBody>
        </p:sp>
      </p:grpSp>
      <p:grpSp>
        <p:nvGrpSpPr>
          <p:cNvPr id="160" name="Shape 160"/>
          <p:cNvGrpSpPr/>
          <p:nvPr/>
        </p:nvGrpSpPr>
        <p:grpSpPr>
          <a:xfrm>
            <a:off x="3802348" y="2579389"/>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03</a:t>
              </a:r>
            </a:p>
          </p:txBody>
        </p:sp>
      </p:grpSp>
      <p:grpSp>
        <p:nvGrpSpPr>
          <p:cNvPr id="163" name="Shape 163"/>
          <p:cNvGrpSpPr/>
          <p:nvPr/>
        </p:nvGrpSpPr>
        <p:grpSpPr>
          <a:xfrm>
            <a:off x="4427253" y="3191014"/>
            <a:ext cx="914400" cy="914400"/>
            <a:chOff x="4427253" y="3031987"/>
            <a:chExt cx="914400" cy="914400"/>
          </a:xfrm>
        </p:grpSpPr>
        <p:sp>
          <p:nvSpPr>
            <p:cNvPr id="164" name="Shape 164"/>
            <p:cNvSpPr/>
            <p:nvPr/>
          </p:nvSpPr>
          <p:spPr>
            <a:xfrm>
              <a:off x="4427253" y="3031987"/>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5" name="Shape 165"/>
            <p:cNvSpPr txBox="1"/>
            <p:nvPr/>
          </p:nvSpPr>
          <p:spPr>
            <a:xfrm>
              <a:off x="4591745" y="3227577"/>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04</a:t>
              </a:r>
            </a:p>
          </p:txBody>
        </p:sp>
      </p:grpSp>
      <p:sp>
        <p:nvSpPr>
          <p:cNvPr id="2" name="TextBox 1">
            <a:extLst>
              <a:ext uri="{FF2B5EF4-FFF2-40B4-BE49-F238E27FC236}">
                <a16:creationId xmlns:a16="http://schemas.microsoft.com/office/drawing/2014/main" id="{99545060-0571-420D-B427-BDCB17EBD92C}"/>
              </a:ext>
            </a:extLst>
          </p:cNvPr>
          <p:cNvSpPr txBox="1"/>
          <p:nvPr/>
        </p:nvSpPr>
        <p:spPr>
          <a:xfrm>
            <a:off x="930395" y="1356141"/>
            <a:ext cx="2743200" cy="861774"/>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dirty="0"/>
              <a:t>WELCOME</a:t>
            </a:r>
            <a:r>
              <a:rPr lang="en-US" sz="1200" b="1" dirty="0"/>
              <a:t>:</a:t>
            </a:r>
            <a:endParaRPr lang="en-US" sz="1200" dirty="0"/>
          </a:p>
          <a:p>
            <a:pPr algn="r"/>
            <a:endParaRPr lang="en-US" sz="1200" b="1" dirty="0"/>
          </a:p>
          <a:p>
            <a:pPr algn="r"/>
            <a:r>
              <a:rPr lang="en-US" sz="1200" b="1" u="sng" dirty="0"/>
              <a:t>SUMIT KHANAL</a:t>
            </a:r>
            <a:endParaRPr lang="en-US" sz="1200" dirty="0"/>
          </a:p>
          <a:p>
            <a:pPr algn="r"/>
            <a:r>
              <a:rPr lang="en-US" sz="1200" dirty="0"/>
              <a:t>Director of Studies: EGI</a:t>
            </a:r>
            <a:endParaRPr lang="en-US" dirty="0">
              <a:solidFill>
                <a:schemeClr val="tx1"/>
              </a:solidFill>
            </a:endParaRPr>
          </a:p>
        </p:txBody>
      </p:sp>
      <p:sp>
        <p:nvSpPr>
          <p:cNvPr id="25" name="TextBox 24">
            <a:extLst>
              <a:ext uri="{FF2B5EF4-FFF2-40B4-BE49-F238E27FC236}">
                <a16:creationId xmlns:a16="http://schemas.microsoft.com/office/drawing/2014/main" id="{E190D66F-5ECE-4374-96DD-F66733F9F98E}"/>
              </a:ext>
            </a:extLst>
          </p:cNvPr>
          <p:cNvSpPr txBox="1"/>
          <p:nvPr/>
        </p:nvSpPr>
        <p:spPr>
          <a:xfrm>
            <a:off x="466725" y="2579389"/>
            <a:ext cx="3207774" cy="1600438"/>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dirty="0"/>
              <a:t>STUDENT SERVICES</a:t>
            </a:r>
            <a:r>
              <a:rPr lang="en-US" sz="1200" b="1" dirty="0"/>
              <a:t>:</a:t>
            </a:r>
            <a:endParaRPr lang="en-US" sz="1200" dirty="0"/>
          </a:p>
          <a:p>
            <a:pPr algn="r"/>
            <a:endParaRPr lang="en-US" sz="1200" b="1" dirty="0"/>
          </a:p>
          <a:p>
            <a:pPr algn="r"/>
            <a:r>
              <a:rPr lang="en-US" sz="1200" b="1" u="sng" dirty="0"/>
              <a:t>CLEMENCIA M.WITKOWSKI</a:t>
            </a:r>
          </a:p>
          <a:p>
            <a:pPr algn="r"/>
            <a:r>
              <a:rPr lang="en-US" sz="1200" dirty="0"/>
              <a:t>Student Services Manager</a:t>
            </a:r>
            <a:endParaRPr lang="en-US" dirty="0">
              <a:solidFill>
                <a:schemeClr val="tx1"/>
              </a:solidFill>
            </a:endParaRPr>
          </a:p>
          <a:p>
            <a:pPr algn="r"/>
            <a:r>
              <a:rPr lang="en-US" sz="1200" b="1" u="sng" dirty="0"/>
              <a:t>DANIELLE SHARPE</a:t>
            </a:r>
            <a:endParaRPr lang="en-US" sz="1200" dirty="0"/>
          </a:p>
          <a:p>
            <a:pPr algn="r"/>
            <a:r>
              <a:rPr lang="en-US" sz="1200" dirty="0"/>
              <a:t>Student Interventions Officer</a:t>
            </a:r>
            <a:endParaRPr lang="en-US" dirty="0">
              <a:solidFill>
                <a:schemeClr val="tx1"/>
              </a:solidFill>
            </a:endParaRPr>
          </a:p>
          <a:p>
            <a:pPr algn="r"/>
            <a:r>
              <a:rPr lang="en-US" sz="1200" b="1" u="sng" dirty="0">
                <a:solidFill>
                  <a:schemeClr val="tx1"/>
                </a:solidFill>
              </a:rPr>
              <a:t>CHERRIELYN ABANES</a:t>
            </a:r>
            <a:endParaRPr lang="en-US" sz="1200" dirty="0">
              <a:solidFill>
                <a:schemeClr val="tx1"/>
              </a:solidFill>
            </a:endParaRPr>
          </a:p>
          <a:p>
            <a:pPr algn="r"/>
            <a:r>
              <a:rPr lang="en-US" sz="1200" dirty="0">
                <a:solidFill>
                  <a:schemeClr val="tx1"/>
                </a:solidFill>
              </a:rPr>
              <a:t>Student Services Officer</a:t>
            </a:r>
            <a:endParaRPr lang="en-US" dirty="0">
              <a:solidFill>
                <a:schemeClr val="tx1"/>
              </a:solidFill>
            </a:endParaRPr>
          </a:p>
        </p:txBody>
      </p:sp>
      <p:sp>
        <p:nvSpPr>
          <p:cNvPr id="24" name="TextBox 23">
            <a:extLst>
              <a:ext uri="{FF2B5EF4-FFF2-40B4-BE49-F238E27FC236}">
                <a16:creationId xmlns:a16="http://schemas.microsoft.com/office/drawing/2014/main" id="{EA615EBE-891F-4425-AC52-9C18789179EB}"/>
              </a:ext>
            </a:extLst>
          </p:cNvPr>
          <p:cNvSpPr txBox="1"/>
          <p:nvPr/>
        </p:nvSpPr>
        <p:spPr>
          <a:xfrm>
            <a:off x="5435601" y="1752600"/>
            <a:ext cx="3207774" cy="1231106"/>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ACADEMIC</a:t>
            </a:r>
            <a:r>
              <a:rPr lang="en-US" sz="1200" b="1" dirty="0"/>
              <a:t> </a:t>
            </a:r>
            <a:r>
              <a:rPr lang="en-US" b="1" dirty="0"/>
              <a:t>DEPARTMENT</a:t>
            </a:r>
            <a:r>
              <a:rPr lang="en-US" sz="1200" b="1" dirty="0"/>
              <a:t>:</a:t>
            </a:r>
            <a:endParaRPr lang="en-US" sz="1200" dirty="0"/>
          </a:p>
          <a:p>
            <a:endParaRPr lang="en-US" sz="1200" b="1" dirty="0"/>
          </a:p>
          <a:p>
            <a:r>
              <a:rPr lang="en-US" sz="1200" b="1" u="sng" dirty="0"/>
              <a:t>MAHMUD KHAN</a:t>
            </a:r>
            <a:r>
              <a:rPr lang="en-US" sz="1200" dirty="0"/>
              <a:t> </a:t>
            </a:r>
          </a:p>
          <a:p>
            <a:r>
              <a:rPr lang="en-US" sz="1200" dirty="0"/>
              <a:t>Academic Manager</a:t>
            </a:r>
            <a:endParaRPr lang="en-US" sz="1200" dirty="0">
              <a:solidFill>
                <a:schemeClr val="tx1"/>
              </a:solidFill>
            </a:endParaRPr>
          </a:p>
          <a:p>
            <a:r>
              <a:rPr lang="en-US" sz="1200" b="1" u="sng" dirty="0"/>
              <a:t>SULOV PRADHAN</a:t>
            </a:r>
          </a:p>
          <a:p>
            <a:r>
              <a:rPr lang="en-US" sz="1200" dirty="0"/>
              <a:t>Go1 LMS Support Officer</a:t>
            </a:r>
            <a:endParaRPr lang="en-US" dirty="0">
              <a:solidFill>
                <a:schemeClr val="tx1"/>
              </a:solidFill>
            </a:endParaRPr>
          </a:p>
        </p:txBody>
      </p:sp>
      <p:sp>
        <p:nvSpPr>
          <p:cNvPr id="26" name="TextBox 25">
            <a:extLst>
              <a:ext uri="{FF2B5EF4-FFF2-40B4-BE49-F238E27FC236}">
                <a16:creationId xmlns:a16="http://schemas.microsoft.com/office/drawing/2014/main" id="{9A8EEA55-B80B-423E-9342-DE7937CE7A8B}"/>
              </a:ext>
            </a:extLst>
          </p:cNvPr>
          <p:cNvSpPr txBox="1"/>
          <p:nvPr/>
        </p:nvSpPr>
        <p:spPr>
          <a:xfrm>
            <a:off x="5435600" y="3190875"/>
            <a:ext cx="3584421" cy="1231106"/>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STUDENT COUNSELOR &amp; SUPPORT</a:t>
            </a:r>
            <a:r>
              <a:rPr lang="en-US" sz="1200" b="1" dirty="0"/>
              <a:t>:</a:t>
            </a:r>
            <a:endParaRPr lang="en-US" sz="1200" dirty="0"/>
          </a:p>
          <a:p>
            <a:endParaRPr lang="en-US" sz="1200" b="1" dirty="0"/>
          </a:p>
          <a:p>
            <a:r>
              <a:rPr lang="en-US" sz="1200" b="1" u="sng" dirty="0"/>
              <a:t>PETRINA HENESSY</a:t>
            </a:r>
            <a:endParaRPr lang="en-US" dirty="0">
              <a:solidFill>
                <a:schemeClr val="tx1"/>
              </a:solidFill>
            </a:endParaRPr>
          </a:p>
          <a:p>
            <a:r>
              <a:rPr lang="en-US" sz="1200" dirty="0">
                <a:solidFill>
                  <a:schemeClr val="tx1"/>
                </a:solidFill>
              </a:rPr>
              <a:t>Counselor</a:t>
            </a:r>
          </a:p>
          <a:p>
            <a:r>
              <a:rPr lang="en-US" sz="1200" b="1" u="sng" dirty="0"/>
              <a:t>IANA ALAKHVERDIAN</a:t>
            </a:r>
          </a:p>
          <a:p>
            <a:r>
              <a:rPr lang="en-US" sz="1200" dirty="0"/>
              <a:t>Student Engagement Officer</a:t>
            </a:r>
            <a:endParaRPr lang="en-US"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Shape 444"/>
          <p:cNvSpPr/>
          <p:nvPr/>
        </p:nvSpPr>
        <p:spPr>
          <a:xfrm>
            <a:off x="4061224" y="120359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5" name="Shape 445"/>
          <p:cNvSpPr/>
          <p:nvPr/>
        </p:nvSpPr>
        <p:spPr>
          <a:xfrm rot="2160000">
            <a:off x="5020924" y="1965135"/>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46" name="Shape 446"/>
          <p:cNvSpPr/>
          <p:nvPr/>
        </p:nvSpPr>
        <p:spPr>
          <a:xfrm>
            <a:off x="5266192"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7" name="Shape 447"/>
          <p:cNvSpPr/>
          <p:nvPr/>
        </p:nvSpPr>
        <p:spPr>
          <a:xfrm rot="-4320000">
            <a:off x="5401642" y="3108411"/>
            <a:ext cx="264268"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48" name="Shape 448"/>
          <p:cNvSpPr/>
          <p:nvPr/>
        </p:nvSpPr>
        <p:spPr>
          <a:xfrm>
            <a:off x="4805935"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9" name="Shape 449"/>
          <p:cNvSpPr/>
          <p:nvPr/>
        </p:nvSpPr>
        <p:spPr>
          <a:xfrm>
            <a:off x="4431970" y="3823786"/>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0" name="Shape 450"/>
          <p:cNvSpPr/>
          <p:nvPr/>
        </p:nvSpPr>
        <p:spPr>
          <a:xfrm>
            <a:off x="3316512"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1" name="Shape 451"/>
          <p:cNvSpPr/>
          <p:nvPr/>
        </p:nvSpPr>
        <p:spPr>
          <a:xfrm rot="4320000">
            <a:off x="3451962" y="3122637"/>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2" name="Shape 452"/>
          <p:cNvSpPr/>
          <p:nvPr/>
        </p:nvSpPr>
        <p:spPr>
          <a:xfrm>
            <a:off x="2856255"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3" name="Shape 453"/>
          <p:cNvSpPr/>
          <p:nvPr/>
        </p:nvSpPr>
        <p:spPr>
          <a:xfrm rot="-2160000">
            <a:off x="3815956" y="1973927"/>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4" name="Shape 454"/>
          <p:cNvSpPr/>
          <p:nvPr/>
        </p:nvSpPr>
        <p:spPr>
          <a:xfrm>
            <a:off x="4061224" y="2444656"/>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7" name="Shape 457"/>
          <p:cNvSpPr/>
          <p:nvPr/>
        </p:nvSpPr>
        <p:spPr>
          <a:xfrm rot="5400000" flipH="1">
            <a:off x="4386727" y="1506995"/>
            <a:ext cx="354753" cy="384007"/>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460" name="Shape 460"/>
          <p:cNvGrpSpPr/>
          <p:nvPr/>
        </p:nvGrpSpPr>
        <p:grpSpPr>
          <a:xfrm>
            <a:off x="467544" y="2049457"/>
            <a:ext cx="2323459" cy="1048024"/>
            <a:chOff x="803640" y="3362835"/>
            <a:chExt cx="2059657" cy="1048024"/>
          </a:xfrm>
        </p:grpSpPr>
        <p:sp>
          <p:nvSpPr>
            <p:cNvPr id="461" name="Shape 461"/>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a:solidFill>
                    <a:srgbClr val="3F3F3F"/>
                  </a:solidFill>
                  <a:latin typeface="Arial"/>
                  <a:ea typeface="Arial"/>
                  <a:cs typeface="Arial"/>
                  <a:sym typeface="Arial"/>
                </a:rPr>
                <a:t>Maintain your Overseas Student Health Cover(OSHC) for the period of your stay.</a:t>
              </a:r>
            </a:p>
          </p:txBody>
        </p:sp>
        <p:sp>
          <p:nvSpPr>
            <p:cNvPr id="462" name="Shape 462"/>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Maintain you OSHC</a:t>
              </a:r>
            </a:p>
          </p:txBody>
        </p:sp>
      </p:grpSp>
      <p:grpSp>
        <p:nvGrpSpPr>
          <p:cNvPr id="463" name="Shape 463"/>
          <p:cNvGrpSpPr/>
          <p:nvPr/>
        </p:nvGrpSpPr>
        <p:grpSpPr>
          <a:xfrm>
            <a:off x="5297074" y="1339952"/>
            <a:ext cx="3379382" cy="678692"/>
            <a:chOff x="803640" y="3362835"/>
            <a:chExt cx="2059657" cy="678692"/>
          </a:xfrm>
        </p:grpSpPr>
        <p:sp>
          <p:nvSpPr>
            <p:cNvPr id="464" name="Shape 464"/>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3F3F3F"/>
                  </a:solidFill>
                  <a:latin typeface="Arial"/>
                  <a:ea typeface="Arial"/>
                  <a:cs typeface="Arial"/>
                  <a:sym typeface="Arial"/>
                </a:rPr>
                <a:t>Maintain satisfactory course progress.</a:t>
              </a:r>
            </a:p>
          </p:txBody>
        </p:sp>
        <p:sp>
          <p:nvSpPr>
            <p:cNvPr id="465" name="Shape 465"/>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Course Progress</a:t>
              </a:r>
            </a:p>
          </p:txBody>
        </p:sp>
      </p:grpSp>
      <p:grpSp>
        <p:nvGrpSpPr>
          <p:cNvPr id="466" name="Shape 466"/>
          <p:cNvGrpSpPr/>
          <p:nvPr/>
        </p:nvGrpSpPr>
        <p:grpSpPr>
          <a:xfrm>
            <a:off x="6350493" y="2355196"/>
            <a:ext cx="2323459" cy="1048024"/>
            <a:chOff x="803640" y="3362835"/>
            <a:chExt cx="2059657" cy="1048024"/>
          </a:xfrm>
        </p:grpSpPr>
        <p:sp>
          <p:nvSpPr>
            <p:cNvPr id="467" name="Shape 467"/>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3F3F3F"/>
                  </a:solidFill>
                  <a:latin typeface="Arial"/>
                  <a:ea typeface="Arial"/>
                  <a:cs typeface="Arial"/>
                  <a:sym typeface="Arial"/>
                </a:rPr>
                <a:t>Attend 80% of all classes.</a:t>
              </a:r>
            </a:p>
          </p:txBody>
        </p:sp>
        <p:sp>
          <p:nvSpPr>
            <p:cNvPr id="468" name="Shape 468"/>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Attendance</a:t>
              </a:r>
            </a:p>
          </p:txBody>
        </p:sp>
      </p:grpSp>
      <p:grpSp>
        <p:nvGrpSpPr>
          <p:cNvPr id="469" name="Shape 469"/>
          <p:cNvGrpSpPr/>
          <p:nvPr/>
        </p:nvGrpSpPr>
        <p:grpSpPr>
          <a:xfrm>
            <a:off x="5868144" y="3495368"/>
            <a:ext cx="2542991" cy="1048024"/>
            <a:chOff x="803640" y="3362835"/>
            <a:chExt cx="2254264" cy="1048024"/>
          </a:xfrm>
        </p:grpSpPr>
        <p:sp>
          <p:nvSpPr>
            <p:cNvPr id="470" name="Shape 470"/>
            <p:cNvSpPr txBox="1"/>
            <p:nvPr/>
          </p:nvSpPr>
          <p:spPr>
            <a:xfrm>
              <a:off x="803640" y="3579862"/>
              <a:ext cx="2254264" cy="83099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dirty="0">
                  <a:solidFill>
                    <a:srgbClr val="3F3F3F"/>
                  </a:solidFill>
                </a:rPr>
                <a:t>Students should work no more than 40 hours per fortnight </a:t>
              </a:r>
              <a:r>
                <a:rPr lang="en-AU" sz="1200" dirty="0">
                  <a:solidFill>
                    <a:srgbClr val="3F3F3F"/>
                  </a:solidFill>
                </a:rPr>
                <a:t>while</a:t>
              </a:r>
              <a:r>
                <a:rPr lang="en" sz="1200" dirty="0">
                  <a:solidFill>
                    <a:srgbClr val="3F3F3F"/>
                  </a:solidFill>
                </a:rPr>
                <a:t> their </a:t>
              </a:r>
              <a:r>
                <a:rPr lang="en-AU" sz="1200" dirty="0">
                  <a:solidFill>
                    <a:srgbClr val="3F3F3F"/>
                  </a:solidFill>
                </a:rPr>
                <a:t>classes are in session</a:t>
              </a:r>
              <a:r>
                <a:rPr lang="en" sz="1200" dirty="0">
                  <a:solidFill>
                    <a:srgbClr val="3F3F3F"/>
                  </a:solidFill>
                </a:rPr>
                <a:t>.</a:t>
              </a:r>
              <a:endParaRPr lang="en" sz="1200" dirty="0">
                <a:solidFill>
                  <a:srgbClr val="3F3F3F"/>
                </a:solidFill>
                <a:latin typeface="Arial"/>
                <a:ea typeface="Arial"/>
                <a:cs typeface="Arial"/>
                <a:sym typeface="Arial"/>
              </a:endParaRPr>
            </a:p>
          </p:txBody>
        </p:sp>
        <p:sp>
          <p:nvSpPr>
            <p:cNvPr id="471" name="Shape 471"/>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Work</a:t>
              </a:r>
            </a:p>
          </p:txBody>
        </p:sp>
      </p:grpSp>
      <p:grpSp>
        <p:nvGrpSpPr>
          <p:cNvPr id="472" name="Shape 472"/>
          <p:cNvGrpSpPr/>
          <p:nvPr/>
        </p:nvGrpSpPr>
        <p:grpSpPr>
          <a:xfrm>
            <a:off x="891641" y="3466972"/>
            <a:ext cx="2323459" cy="1048024"/>
            <a:chOff x="803640" y="3362835"/>
            <a:chExt cx="2059657" cy="1048024"/>
          </a:xfrm>
        </p:grpSpPr>
        <p:sp>
          <p:nvSpPr>
            <p:cNvPr id="473" name="Shape 473"/>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latin typeface="Arial"/>
                  <a:ea typeface="Arial"/>
                  <a:cs typeface="Arial"/>
                  <a:sym typeface="Arial"/>
                </a:rPr>
                <a:t>Inform your provider and </a:t>
              </a:r>
              <a:r>
                <a:rPr lang="en-AU" sz="1200" dirty="0">
                  <a:solidFill>
                    <a:srgbClr val="3F3F3F"/>
                  </a:solidFill>
                  <a:latin typeface="Arial"/>
                  <a:ea typeface="Arial"/>
                  <a:cs typeface="Arial"/>
                  <a:sym typeface="Arial"/>
                </a:rPr>
                <a:t>Department of Home Affairs</a:t>
              </a:r>
              <a:r>
                <a:rPr lang="en" sz="1200" dirty="0">
                  <a:solidFill>
                    <a:srgbClr val="3F3F3F"/>
                  </a:solidFill>
                  <a:latin typeface="Arial"/>
                  <a:ea typeface="Arial"/>
                  <a:cs typeface="Arial"/>
                  <a:sym typeface="Arial"/>
                </a:rPr>
                <a:t> if you change your address.</a:t>
              </a:r>
            </a:p>
          </p:txBody>
        </p:sp>
        <p:sp>
          <p:nvSpPr>
            <p:cNvPr id="474" name="Shape 474"/>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Change of Address</a:t>
              </a:r>
            </a:p>
          </p:txBody>
        </p:sp>
      </p:grpSp>
      <p:sp>
        <p:nvSpPr>
          <p:cNvPr id="475" name="Shape 475"/>
          <p:cNvSpPr/>
          <p:nvPr/>
        </p:nvSpPr>
        <p:spPr>
          <a:xfrm rot="-5400000">
            <a:off x="4305129" y="2680445"/>
            <a:ext cx="518895" cy="519236"/>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476" name="Shape 476"/>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 sz="4000" b="1">
                <a:solidFill>
                  <a:srgbClr val="E54632"/>
                </a:solidFill>
              </a:rPr>
              <a:t>Satisfying</a:t>
            </a:r>
            <a:r>
              <a:rPr lang="en" sz="4000" b="1">
                <a:solidFill>
                  <a:srgbClr val="595959"/>
                </a:solidFill>
              </a:rPr>
              <a:t> Visa Requirements</a:t>
            </a:r>
            <a:endParaRPr lang="en" sz="4000">
              <a:solidFill>
                <a:schemeClr val="dk1"/>
              </a:solidFill>
            </a:endParaRPr>
          </a:p>
        </p:txBody>
      </p:sp>
      <p:sp>
        <p:nvSpPr>
          <p:cNvPr id="36" name="Shape 909">
            <a:extLst>
              <a:ext uri="{FF2B5EF4-FFF2-40B4-BE49-F238E27FC236}">
                <a16:creationId xmlns:a16="http://schemas.microsoft.com/office/drawing/2014/main" id="{785DECD9-1FD0-4904-BC1A-CCDBC98B23FE}"/>
              </a:ext>
            </a:extLst>
          </p:cNvPr>
          <p:cNvSpPr/>
          <p:nvPr/>
        </p:nvSpPr>
        <p:spPr>
          <a:xfrm>
            <a:off x="3194682" y="2384320"/>
            <a:ext cx="338160" cy="335194"/>
          </a:xfrm>
          <a:custGeom>
            <a:avLst/>
            <a:gdLst/>
            <a:ahLst/>
            <a:cxnLst/>
            <a:rect l="0" t="0" r="0" b="0"/>
            <a:pathLst>
              <a:path w="120000" h="120000" extrusionOk="0">
                <a:moveTo>
                  <a:pt x="36737" y="110584"/>
                </a:moveTo>
                <a:lnTo>
                  <a:pt x="81231" y="110584"/>
                </a:lnTo>
                <a:cubicBezTo>
                  <a:pt x="82062" y="110584"/>
                  <a:pt x="82735" y="111263"/>
                  <a:pt x="82735" y="112100"/>
                </a:cubicBezTo>
                <a:lnTo>
                  <a:pt x="82735" y="118483"/>
                </a:lnTo>
                <a:cubicBezTo>
                  <a:pt x="82735" y="119320"/>
                  <a:pt x="82062" y="120000"/>
                  <a:pt x="81231" y="120000"/>
                </a:cubicBezTo>
                <a:lnTo>
                  <a:pt x="36737" y="120000"/>
                </a:lnTo>
                <a:cubicBezTo>
                  <a:pt x="35906" y="120000"/>
                  <a:pt x="35233" y="119320"/>
                  <a:pt x="35233" y="118483"/>
                </a:cubicBezTo>
                <a:lnTo>
                  <a:pt x="35233" y="112100"/>
                </a:lnTo>
                <a:cubicBezTo>
                  <a:pt x="35233" y="111263"/>
                  <a:pt x="35906" y="110584"/>
                  <a:pt x="36737" y="110584"/>
                </a:cubicBezTo>
                <a:close/>
                <a:moveTo>
                  <a:pt x="53297" y="65903"/>
                </a:moveTo>
                <a:lnTo>
                  <a:pt x="53297" y="77250"/>
                </a:lnTo>
                <a:lnTo>
                  <a:pt x="42051" y="77250"/>
                </a:lnTo>
                <a:lnTo>
                  <a:pt x="42051" y="88723"/>
                </a:lnTo>
                <a:lnTo>
                  <a:pt x="53297" y="88723"/>
                </a:lnTo>
                <a:lnTo>
                  <a:pt x="53297" y="100070"/>
                </a:lnTo>
                <a:lnTo>
                  <a:pt x="64671" y="100070"/>
                </a:lnTo>
                <a:lnTo>
                  <a:pt x="64671" y="88723"/>
                </a:lnTo>
                <a:lnTo>
                  <a:pt x="75917" y="88723"/>
                </a:lnTo>
                <a:lnTo>
                  <a:pt x="75917" y="77250"/>
                </a:lnTo>
                <a:lnTo>
                  <a:pt x="64671" y="77250"/>
                </a:lnTo>
                <a:lnTo>
                  <a:pt x="64671" y="65903"/>
                </a:lnTo>
                <a:close/>
                <a:moveTo>
                  <a:pt x="4754" y="57580"/>
                </a:moveTo>
                <a:lnTo>
                  <a:pt x="113219" y="57949"/>
                </a:lnTo>
                <a:cubicBezTo>
                  <a:pt x="113374" y="77645"/>
                  <a:pt x="103025" y="95904"/>
                  <a:pt x="86121" y="105759"/>
                </a:cubicBezTo>
                <a:lnTo>
                  <a:pt x="80815" y="108393"/>
                </a:lnTo>
                <a:lnTo>
                  <a:pt x="37116" y="108393"/>
                </a:lnTo>
                <a:cubicBezTo>
                  <a:pt x="35199" y="107603"/>
                  <a:pt x="33341" y="106646"/>
                  <a:pt x="31531" y="105574"/>
                </a:cubicBezTo>
                <a:cubicBezTo>
                  <a:pt x="14693" y="95604"/>
                  <a:pt x="4466" y="77274"/>
                  <a:pt x="4754" y="57580"/>
                </a:cubicBezTo>
                <a:close/>
                <a:moveTo>
                  <a:pt x="2261" y="45974"/>
                </a:moveTo>
                <a:lnTo>
                  <a:pt x="117738" y="45974"/>
                </a:lnTo>
                <a:cubicBezTo>
                  <a:pt x="118987" y="45974"/>
                  <a:pt x="120000" y="46995"/>
                  <a:pt x="120000" y="48255"/>
                </a:cubicBezTo>
                <a:lnTo>
                  <a:pt x="120000" y="53108"/>
                </a:lnTo>
                <a:cubicBezTo>
                  <a:pt x="120000" y="54368"/>
                  <a:pt x="118987" y="55390"/>
                  <a:pt x="117738" y="55390"/>
                </a:cubicBezTo>
                <a:lnTo>
                  <a:pt x="2261" y="55390"/>
                </a:lnTo>
                <a:cubicBezTo>
                  <a:pt x="1012" y="55390"/>
                  <a:pt x="0" y="54368"/>
                  <a:pt x="0" y="53108"/>
                </a:cubicBezTo>
                <a:lnTo>
                  <a:pt x="0" y="48255"/>
                </a:lnTo>
                <a:cubicBezTo>
                  <a:pt x="0" y="46995"/>
                  <a:pt x="1012" y="45974"/>
                  <a:pt x="2261" y="45974"/>
                </a:cubicBezTo>
                <a:close/>
                <a:moveTo>
                  <a:pt x="91915" y="11804"/>
                </a:moveTo>
                <a:lnTo>
                  <a:pt x="106015" y="26028"/>
                </a:lnTo>
                <a:lnTo>
                  <a:pt x="89645" y="42542"/>
                </a:lnTo>
                <a:lnTo>
                  <a:pt x="61446" y="42542"/>
                </a:lnTo>
                <a:close/>
                <a:moveTo>
                  <a:pt x="101141" y="0"/>
                </a:moveTo>
                <a:cubicBezTo>
                  <a:pt x="102433" y="0"/>
                  <a:pt x="103725" y="497"/>
                  <a:pt x="104710" y="1491"/>
                </a:cubicBezTo>
                <a:lnTo>
                  <a:pt x="116430" y="13315"/>
                </a:lnTo>
                <a:cubicBezTo>
                  <a:pt x="118402" y="15303"/>
                  <a:pt x="118402" y="18528"/>
                  <a:pt x="116430" y="20516"/>
                </a:cubicBezTo>
                <a:lnTo>
                  <a:pt x="114180" y="22786"/>
                </a:lnTo>
                <a:cubicBezTo>
                  <a:pt x="112209" y="24775"/>
                  <a:pt x="109013" y="24775"/>
                  <a:pt x="107042" y="22786"/>
                </a:cubicBezTo>
                <a:lnTo>
                  <a:pt x="95322" y="10962"/>
                </a:lnTo>
                <a:cubicBezTo>
                  <a:pt x="93351" y="8974"/>
                  <a:pt x="93351" y="5750"/>
                  <a:pt x="95322" y="3761"/>
                </a:cubicBezTo>
                <a:lnTo>
                  <a:pt x="97572" y="1491"/>
                </a:lnTo>
                <a:cubicBezTo>
                  <a:pt x="98558" y="497"/>
                  <a:pt x="99850" y="0"/>
                  <a:pt x="101141"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 name="Shape 832">
            <a:extLst>
              <a:ext uri="{FF2B5EF4-FFF2-40B4-BE49-F238E27FC236}">
                <a16:creationId xmlns:a16="http://schemas.microsoft.com/office/drawing/2014/main" id="{7F2BC2B9-1842-478F-9A71-BDC7EE9B44A5}"/>
              </a:ext>
            </a:extLst>
          </p:cNvPr>
          <p:cNvSpPr/>
          <p:nvPr/>
        </p:nvSpPr>
        <p:spPr>
          <a:xfrm>
            <a:off x="3628785" y="3772367"/>
            <a:ext cx="371782" cy="371178"/>
          </a:xfrm>
          <a:custGeom>
            <a:avLst/>
            <a:gdLst/>
            <a:ahLst/>
            <a:cxnLst/>
            <a:rect l="0" t="0" r="0" b="0"/>
            <a:pathLst>
              <a:path w="120000" h="120000" extrusionOk="0">
                <a:moveTo>
                  <a:pt x="60219" y="23920"/>
                </a:moveTo>
                <a:lnTo>
                  <a:pt x="99031" y="62795"/>
                </a:lnTo>
                <a:lnTo>
                  <a:pt x="99031" y="62795"/>
                </a:lnTo>
                <a:lnTo>
                  <a:pt x="99031" y="119999"/>
                </a:lnTo>
                <a:lnTo>
                  <a:pt x="74902" y="119999"/>
                </a:lnTo>
                <a:lnTo>
                  <a:pt x="74902" y="93509"/>
                </a:lnTo>
                <a:cubicBezTo>
                  <a:pt x="74902" y="89337"/>
                  <a:pt x="71525" y="85954"/>
                  <a:pt x="67359" y="85954"/>
                </a:cubicBezTo>
                <a:lnTo>
                  <a:pt x="53078" y="85954"/>
                </a:lnTo>
                <a:cubicBezTo>
                  <a:pt x="48912" y="85954"/>
                  <a:pt x="45535" y="89337"/>
                  <a:pt x="45535" y="93509"/>
                </a:cubicBezTo>
                <a:lnTo>
                  <a:pt x="45535" y="119999"/>
                </a:lnTo>
                <a:lnTo>
                  <a:pt x="21406" y="119999"/>
                </a:lnTo>
                <a:lnTo>
                  <a:pt x="21406" y="62795"/>
                </a:lnTo>
                <a:lnTo>
                  <a:pt x="21406" y="62795"/>
                </a:lnTo>
                <a:close/>
                <a:moveTo>
                  <a:pt x="18957" y="4568"/>
                </a:moveTo>
                <a:lnTo>
                  <a:pt x="35017" y="4568"/>
                </a:lnTo>
                <a:lnTo>
                  <a:pt x="35017" y="20200"/>
                </a:lnTo>
                <a:lnTo>
                  <a:pt x="18957" y="36287"/>
                </a:lnTo>
                <a:close/>
                <a:moveTo>
                  <a:pt x="60219" y="264"/>
                </a:moveTo>
                <a:lnTo>
                  <a:pt x="120000" y="62795"/>
                </a:lnTo>
                <a:lnTo>
                  <a:pt x="107816" y="62795"/>
                </a:lnTo>
                <a:lnTo>
                  <a:pt x="60219" y="13008"/>
                </a:lnTo>
                <a:close/>
                <a:moveTo>
                  <a:pt x="60219" y="0"/>
                </a:moveTo>
                <a:lnTo>
                  <a:pt x="60219" y="12744"/>
                </a:lnTo>
                <a:lnTo>
                  <a:pt x="12273" y="62531"/>
                </a:lnTo>
                <a:lnTo>
                  <a:pt x="0" y="62531"/>
                </a:ln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9" name="Shape 873">
            <a:extLst>
              <a:ext uri="{FF2B5EF4-FFF2-40B4-BE49-F238E27FC236}">
                <a16:creationId xmlns:a16="http://schemas.microsoft.com/office/drawing/2014/main" id="{269AC134-BCD2-4841-AF29-19CBE568E0BB}"/>
              </a:ext>
            </a:extLst>
          </p:cNvPr>
          <p:cNvSpPr/>
          <p:nvPr/>
        </p:nvSpPr>
        <p:spPr>
          <a:xfrm>
            <a:off x="5093684" y="3791113"/>
            <a:ext cx="406779" cy="321606"/>
          </a:xfrm>
          <a:custGeom>
            <a:avLst/>
            <a:gdLst/>
            <a:ahLst/>
            <a:cxnLst/>
            <a:rect l="0" t="0" r="0" b="0"/>
            <a:pathLst>
              <a:path w="120000" h="120000" extrusionOk="0">
                <a:moveTo>
                  <a:pt x="103619" y="21556"/>
                </a:moveTo>
                <a:lnTo>
                  <a:pt x="110933" y="21556"/>
                </a:lnTo>
                <a:cubicBezTo>
                  <a:pt x="115940" y="21556"/>
                  <a:pt x="119999" y="26691"/>
                  <a:pt x="119999" y="33024"/>
                </a:cubicBezTo>
                <a:lnTo>
                  <a:pt x="119999" y="108532"/>
                </a:lnTo>
                <a:cubicBezTo>
                  <a:pt x="119999" y="114865"/>
                  <a:pt x="115940" y="119999"/>
                  <a:pt x="110933" y="119999"/>
                </a:cubicBezTo>
                <a:lnTo>
                  <a:pt x="103619" y="119999"/>
                </a:lnTo>
                <a:close/>
                <a:moveTo>
                  <a:pt x="9066" y="21556"/>
                </a:moveTo>
                <a:lnTo>
                  <a:pt x="16380" y="21556"/>
                </a:lnTo>
                <a:lnTo>
                  <a:pt x="16380" y="119999"/>
                </a:lnTo>
                <a:lnTo>
                  <a:pt x="9066" y="119999"/>
                </a:lnTo>
                <a:cubicBezTo>
                  <a:pt x="4059" y="119999"/>
                  <a:pt x="0" y="114865"/>
                  <a:pt x="0" y="108532"/>
                </a:cubicBezTo>
                <a:lnTo>
                  <a:pt x="0" y="33024"/>
                </a:lnTo>
                <a:cubicBezTo>
                  <a:pt x="0" y="26691"/>
                  <a:pt x="4059" y="21556"/>
                  <a:pt x="9066" y="21556"/>
                </a:cubicBezTo>
                <a:close/>
                <a:moveTo>
                  <a:pt x="53249" y="8215"/>
                </a:moveTo>
                <a:cubicBezTo>
                  <a:pt x="51152" y="8215"/>
                  <a:pt x="49452" y="10366"/>
                  <a:pt x="49452" y="13019"/>
                </a:cubicBezTo>
                <a:lnTo>
                  <a:pt x="49452" y="21556"/>
                </a:lnTo>
                <a:lnTo>
                  <a:pt x="70547" y="21556"/>
                </a:lnTo>
                <a:lnTo>
                  <a:pt x="70547" y="13019"/>
                </a:lnTo>
                <a:cubicBezTo>
                  <a:pt x="70547" y="10366"/>
                  <a:pt x="68847" y="8215"/>
                  <a:pt x="66750" y="8215"/>
                </a:cubicBezTo>
                <a:close/>
                <a:moveTo>
                  <a:pt x="47927" y="0"/>
                </a:moveTo>
                <a:lnTo>
                  <a:pt x="72072" y="0"/>
                </a:lnTo>
                <a:cubicBezTo>
                  <a:pt x="74817" y="0"/>
                  <a:pt x="77043" y="2815"/>
                  <a:pt x="77043" y="6287"/>
                </a:cubicBezTo>
                <a:lnTo>
                  <a:pt x="77043" y="21556"/>
                </a:lnTo>
                <a:lnTo>
                  <a:pt x="96909" y="21556"/>
                </a:lnTo>
                <a:lnTo>
                  <a:pt x="96909" y="119999"/>
                </a:lnTo>
                <a:lnTo>
                  <a:pt x="23090" y="119999"/>
                </a:lnTo>
                <a:lnTo>
                  <a:pt x="23090" y="21556"/>
                </a:lnTo>
                <a:lnTo>
                  <a:pt x="42956" y="21556"/>
                </a:lnTo>
                <a:lnTo>
                  <a:pt x="42956" y="6287"/>
                </a:lnTo>
                <a:cubicBezTo>
                  <a:pt x="42956" y="2815"/>
                  <a:pt x="45182" y="0"/>
                  <a:pt x="47927"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1" name="Shape 455">
            <a:extLst>
              <a:ext uri="{FF2B5EF4-FFF2-40B4-BE49-F238E27FC236}">
                <a16:creationId xmlns:a16="http://schemas.microsoft.com/office/drawing/2014/main" id="{F166547F-499B-4343-8992-7E84E15A05DC}"/>
              </a:ext>
            </a:extLst>
          </p:cNvPr>
          <p:cNvSpPr/>
          <p:nvPr/>
        </p:nvSpPr>
        <p:spPr>
          <a:xfrm flipH="1">
            <a:off x="5619125" y="2400900"/>
            <a:ext cx="322655" cy="302034"/>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5" name="Shape 444">
            <a:extLst>
              <a:ext uri="{FF2B5EF4-FFF2-40B4-BE49-F238E27FC236}">
                <a16:creationId xmlns:a16="http://schemas.microsoft.com/office/drawing/2014/main" id="{A9CE43CD-F82D-4B84-854D-B7672EB52045}"/>
              </a:ext>
            </a:extLst>
          </p:cNvPr>
          <p:cNvSpPr/>
          <p:nvPr/>
        </p:nvSpPr>
        <p:spPr>
          <a:xfrm>
            <a:off x="4061224" y="120359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37" name="Shape 445">
            <a:extLst>
              <a:ext uri="{FF2B5EF4-FFF2-40B4-BE49-F238E27FC236}">
                <a16:creationId xmlns:a16="http://schemas.microsoft.com/office/drawing/2014/main" id="{1489FE4D-61A6-492D-B104-8BE081AE7232}"/>
              </a:ext>
            </a:extLst>
          </p:cNvPr>
          <p:cNvSpPr/>
          <p:nvPr/>
        </p:nvSpPr>
        <p:spPr>
          <a:xfrm rot="2160000">
            <a:off x="5020924" y="1965135"/>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0" name="Shape 446">
            <a:extLst>
              <a:ext uri="{FF2B5EF4-FFF2-40B4-BE49-F238E27FC236}">
                <a16:creationId xmlns:a16="http://schemas.microsoft.com/office/drawing/2014/main" id="{607BBD31-3521-4B11-89A9-3F0799026B63}"/>
              </a:ext>
            </a:extLst>
          </p:cNvPr>
          <p:cNvSpPr/>
          <p:nvPr/>
        </p:nvSpPr>
        <p:spPr>
          <a:xfrm>
            <a:off x="5266192"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2" name="Shape 447">
            <a:extLst>
              <a:ext uri="{FF2B5EF4-FFF2-40B4-BE49-F238E27FC236}">
                <a16:creationId xmlns:a16="http://schemas.microsoft.com/office/drawing/2014/main" id="{95BEAE0D-98A2-4A3A-B6DD-266D0F940A39}"/>
              </a:ext>
            </a:extLst>
          </p:cNvPr>
          <p:cNvSpPr/>
          <p:nvPr/>
        </p:nvSpPr>
        <p:spPr>
          <a:xfrm rot="17280000">
            <a:off x="5401642" y="3108411"/>
            <a:ext cx="264268"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3" name="Shape 448">
            <a:extLst>
              <a:ext uri="{FF2B5EF4-FFF2-40B4-BE49-F238E27FC236}">
                <a16:creationId xmlns:a16="http://schemas.microsoft.com/office/drawing/2014/main" id="{0459E5F0-9347-49A2-AAA7-B0FD14C3158F}"/>
              </a:ext>
            </a:extLst>
          </p:cNvPr>
          <p:cNvSpPr/>
          <p:nvPr/>
        </p:nvSpPr>
        <p:spPr>
          <a:xfrm>
            <a:off x="4805935"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 name="Shape 449">
            <a:extLst>
              <a:ext uri="{FF2B5EF4-FFF2-40B4-BE49-F238E27FC236}">
                <a16:creationId xmlns:a16="http://schemas.microsoft.com/office/drawing/2014/main" id="{A99D5E49-76C7-4CA4-850F-0DDF4E327EAA}"/>
              </a:ext>
            </a:extLst>
          </p:cNvPr>
          <p:cNvSpPr/>
          <p:nvPr/>
        </p:nvSpPr>
        <p:spPr>
          <a:xfrm>
            <a:off x="4431970" y="3823786"/>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 name="Shape 450">
            <a:extLst>
              <a:ext uri="{FF2B5EF4-FFF2-40B4-BE49-F238E27FC236}">
                <a16:creationId xmlns:a16="http://schemas.microsoft.com/office/drawing/2014/main" id="{BE10FA87-5B44-4F51-8631-BD8C0EC2EC16}"/>
              </a:ext>
            </a:extLst>
          </p:cNvPr>
          <p:cNvSpPr/>
          <p:nvPr/>
        </p:nvSpPr>
        <p:spPr>
          <a:xfrm>
            <a:off x="3316512"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6" name="Shape 451">
            <a:extLst>
              <a:ext uri="{FF2B5EF4-FFF2-40B4-BE49-F238E27FC236}">
                <a16:creationId xmlns:a16="http://schemas.microsoft.com/office/drawing/2014/main" id="{38C699E9-29B3-4D71-9734-D410399A49CF}"/>
              </a:ext>
            </a:extLst>
          </p:cNvPr>
          <p:cNvSpPr/>
          <p:nvPr/>
        </p:nvSpPr>
        <p:spPr>
          <a:xfrm rot="4320000">
            <a:off x="3451962" y="3122637"/>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7" name="Shape 452">
            <a:extLst>
              <a:ext uri="{FF2B5EF4-FFF2-40B4-BE49-F238E27FC236}">
                <a16:creationId xmlns:a16="http://schemas.microsoft.com/office/drawing/2014/main" id="{0D4806D9-72D3-4E5F-8784-7D4120438CDB}"/>
              </a:ext>
            </a:extLst>
          </p:cNvPr>
          <p:cNvSpPr/>
          <p:nvPr/>
        </p:nvSpPr>
        <p:spPr>
          <a:xfrm>
            <a:off x="2856255"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8" name="Shape 453">
            <a:extLst>
              <a:ext uri="{FF2B5EF4-FFF2-40B4-BE49-F238E27FC236}">
                <a16:creationId xmlns:a16="http://schemas.microsoft.com/office/drawing/2014/main" id="{5D555911-28B5-4878-B5CB-7EC5A8C81780}"/>
              </a:ext>
            </a:extLst>
          </p:cNvPr>
          <p:cNvSpPr/>
          <p:nvPr/>
        </p:nvSpPr>
        <p:spPr>
          <a:xfrm rot="19440000">
            <a:off x="3815956" y="1973927"/>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9" name="Shape 454">
            <a:extLst>
              <a:ext uri="{FF2B5EF4-FFF2-40B4-BE49-F238E27FC236}">
                <a16:creationId xmlns:a16="http://schemas.microsoft.com/office/drawing/2014/main" id="{B0550BF5-3E74-4721-BE2B-35CEF586ED48}"/>
              </a:ext>
            </a:extLst>
          </p:cNvPr>
          <p:cNvSpPr/>
          <p:nvPr/>
        </p:nvSpPr>
        <p:spPr>
          <a:xfrm>
            <a:off x="4061224" y="2444656"/>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50" name="Shape 455">
            <a:extLst>
              <a:ext uri="{FF2B5EF4-FFF2-40B4-BE49-F238E27FC236}">
                <a16:creationId xmlns:a16="http://schemas.microsoft.com/office/drawing/2014/main" id="{AB944A54-A856-4604-A913-5A9C14373B40}"/>
              </a:ext>
            </a:extLst>
          </p:cNvPr>
          <p:cNvSpPr/>
          <p:nvPr/>
        </p:nvSpPr>
        <p:spPr>
          <a:xfrm flipH="1">
            <a:off x="3202435" y="2423442"/>
            <a:ext cx="322655" cy="302034"/>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1" name="Shape 456">
            <a:extLst>
              <a:ext uri="{FF2B5EF4-FFF2-40B4-BE49-F238E27FC236}">
                <a16:creationId xmlns:a16="http://schemas.microsoft.com/office/drawing/2014/main" id="{E73E5C14-1EF9-45AA-88A4-77F6D86FF1C3}"/>
              </a:ext>
            </a:extLst>
          </p:cNvPr>
          <p:cNvSpPr/>
          <p:nvPr/>
        </p:nvSpPr>
        <p:spPr>
          <a:xfrm rot="18900000" flipH="1">
            <a:off x="5211705" y="3800256"/>
            <a:ext cx="244448" cy="438249"/>
          </a:xfrm>
          <a:custGeom>
            <a:avLst/>
            <a:gdLst/>
            <a:ahLst/>
            <a:cxnLst/>
            <a:rect l="0" t="0" r="0" b="0"/>
            <a:pathLst>
              <a:path w="120000" h="120000" extrusionOk="0">
                <a:moveTo>
                  <a:pt x="60041" y="0"/>
                </a:moveTo>
                <a:cubicBezTo>
                  <a:pt x="68312" y="142"/>
                  <a:pt x="77049" y="3617"/>
                  <a:pt x="77802" y="9249"/>
                </a:cubicBezTo>
                <a:cubicBezTo>
                  <a:pt x="79731" y="16341"/>
                  <a:pt x="68983" y="18083"/>
                  <a:pt x="72034" y="26607"/>
                </a:cubicBezTo>
                <a:lnTo>
                  <a:pt x="120000" y="26607"/>
                </a:lnTo>
                <a:lnTo>
                  <a:pt x="120000" y="53320"/>
                </a:lnTo>
                <a:cubicBezTo>
                  <a:pt x="105180" y="54850"/>
                  <a:pt x="101982" y="49006"/>
                  <a:pt x="89415" y="50069"/>
                </a:cubicBezTo>
                <a:cubicBezTo>
                  <a:pt x="79319" y="50489"/>
                  <a:pt x="73089" y="55363"/>
                  <a:pt x="72833" y="59977"/>
                </a:cubicBezTo>
                <a:cubicBezTo>
                  <a:pt x="73004" y="64029"/>
                  <a:pt x="79442" y="70012"/>
                  <a:pt x="91464" y="70060"/>
                </a:cubicBezTo>
                <a:cubicBezTo>
                  <a:pt x="106013" y="69226"/>
                  <a:pt x="103877" y="65247"/>
                  <a:pt x="120000" y="65606"/>
                </a:cubicBezTo>
                <a:lnTo>
                  <a:pt x="120000" y="93541"/>
                </a:lnTo>
                <a:lnTo>
                  <a:pt x="70059" y="93541"/>
                </a:lnTo>
                <a:cubicBezTo>
                  <a:pt x="69329" y="102697"/>
                  <a:pt x="76533" y="101447"/>
                  <a:pt x="78036" y="109608"/>
                </a:cubicBezTo>
                <a:cubicBezTo>
                  <a:pt x="77950" y="116314"/>
                  <a:pt x="67224" y="119904"/>
                  <a:pt x="59959" y="120000"/>
                </a:cubicBezTo>
                <a:cubicBezTo>
                  <a:pt x="51687" y="119857"/>
                  <a:pt x="42950" y="116382"/>
                  <a:pt x="42197" y="110750"/>
                </a:cubicBezTo>
                <a:cubicBezTo>
                  <a:pt x="40279" y="103699"/>
                  <a:pt x="50892" y="101936"/>
                  <a:pt x="47995" y="93541"/>
                </a:cubicBezTo>
                <a:lnTo>
                  <a:pt x="0" y="93541"/>
                </a:lnTo>
                <a:lnTo>
                  <a:pt x="0" y="66075"/>
                </a:lnTo>
                <a:cubicBezTo>
                  <a:pt x="15368" y="64341"/>
                  <a:pt x="18478" y="70364"/>
                  <a:pt x="31219" y="69286"/>
                </a:cubicBezTo>
                <a:cubicBezTo>
                  <a:pt x="41315" y="68866"/>
                  <a:pt x="47545" y="63992"/>
                  <a:pt x="47801" y="59379"/>
                </a:cubicBezTo>
                <a:cubicBezTo>
                  <a:pt x="47631" y="55326"/>
                  <a:pt x="41193" y="49343"/>
                  <a:pt x="29171" y="49296"/>
                </a:cubicBezTo>
                <a:cubicBezTo>
                  <a:pt x="14433" y="50140"/>
                  <a:pt x="16816" y="54212"/>
                  <a:pt x="0" y="53739"/>
                </a:cubicBezTo>
                <a:lnTo>
                  <a:pt x="0" y="26607"/>
                </a:lnTo>
                <a:lnTo>
                  <a:pt x="49932" y="26607"/>
                </a:lnTo>
                <a:cubicBezTo>
                  <a:pt x="50748" y="17288"/>
                  <a:pt x="43474" y="18596"/>
                  <a:pt x="41963" y="10391"/>
                </a:cubicBezTo>
                <a:cubicBezTo>
                  <a:pt x="42049" y="3685"/>
                  <a:pt x="52775" y="95"/>
                  <a:pt x="60041" y="0"/>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2" name="Shape 457">
            <a:extLst>
              <a:ext uri="{FF2B5EF4-FFF2-40B4-BE49-F238E27FC236}">
                <a16:creationId xmlns:a16="http://schemas.microsoft.com/office/drawing/2014/main" id="{06D71DA8-1043-4CC8-9102-C82FBB720950}"/>
              </a:ext>
            </a:extLst>
          </p:cNvPr>
          <p:cNvSpPr/>
          <p:nvPr/>
        </p:nvSpPr>
        <p:spPr>
          <a:xfrm rot="5400000" flipH="1">
            <a:off x="4386727" y="1506995"/>
            <a:ext cx="354753" cy="384007"/>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3" name="Shape 458">
            <a:extLst>
              <a:ext uri="{FF2B5EF4-FFF2-40B4-BE49-F238E27FC236}">
                <a16:creationId xmlns:a16="http://schemas.microsoft.com/office/drawing/2014/main" id="{F5E1D44E-1C46-44E6-8F96-C223E4601C76}"/>
              </a:ext>
            </a:extLst>
          </p:cNvPr>
          <p:cNvSpPr/>
          <p:nvPr/>
        </p:nvSpPr>
        <p:spPr>
          <a:xfrm rot="18900000" flipH="1">
            <a:off x="3812676" y="3847539"/>
            <a:ext cx="109444" cy="438775"/>
          </a:xfrm>
          <a:custGeom>
            <a:avLst/>
            <a:gdLst/>
            <a:ahLst/>
            <a:cxnLst/>
            <a:rect l="0" t="0" r="0" b="0"/>
            <a:pathLst>
              <a:path w="120000" h="120000" extrusionOk="0">
                <a:moveTo>
                  <a:pt x="32145" y="108615"/>
                </a:moveTo>
                <a:lnTo>
                  <a:pt x="87853" y="108615"/>
                </a:lnTo>
                <a:lnTo>
                  <a:pt x="59999" y="120000"/>
                </a:lnTo>
                <a:close/>
                <a:moveTo>
                  <a:pt x="4936" y="85089"/>
                </a:moveTo>
                <a:cubicBezTo>
                  <a:pt x="17830" y="84991"/>
                  <a:pt x="28554" y="83488"/>
                  <a:pt x="31934" y="81452"/>
                </a:cubicBezTo>
                <a:cubicBezTo>
                  <a:pt x="35290" y="83578"/>
                  <a:pt x="46771" y="85117"/>
                  <a:pt x="60364" y="85117"/>
                </a:cubicBezTo>
                <a:cubicBezTo>
                  <a:pt x="73958" y="85117"/>
                  <a:pt x="85439" y="83578"/>
                  <a:pt x="88795" y="81452"/>
                </a:cubicBezTo>
                <a:cubicBezTo>
                  <a:pt x="92107" y="83449"/>
                  <a:pt x="102492" y="84934"/>
                  <a:pt x="115063" y="85077"/>
                </a:cubicBezTo>
                <a:lnTo>
                  <a:pt x="89988" y="105672"/>
                </a:lnTo>
                <a:lnTo>
                  <a:pt x="29995" y="105672"/>
                </a:lnTo>
                <a:close/>
                <a:moveTo>
                  <a:pt x="93725" y="16312"/>
                </a:moveTo>
                <a:lnTo>
                  <a:pt x="119999" y="16312"/>
                </a:lnTo>
                <a:lnTo>
                  <a:pt x="119999" y="82020"/>
                </a:lnTo>
                <a:cubicBezTo>
                  <a:pt x="119266" y="82070"/>
                  <a:pt x="118512" y="82079"/>
                  <a:pt x="117749" y="82079"/>
                </a:cubicBezTo>
                <a:cubicBezTo>
                  <a:pt x="104481" y="82079"/>
                  <a:pt x="93725" y="79273"/>
                  <a:pt x="93725" y="75812"/>
                </a:cubicBezTo>
                <a:close/>
                <a:moveTo>
                  <a:pt x="35976" y="16312"/>
                </a:moveTo>
                <a:lnTo>
                  <a:pt x="84023" y="16312"/>
                </a:lnTo>
                <a:lnTo>
                  <a:pt x="84023" y="76087"/>
                </a:lnTo>
                <a:cubicBezTo>
                  <a:pt x="84023" y="79397"/>
                  <a:pt x="73268" y="82079"/>
                  <a:pt x="60000" y="82079"/>
                </a:cubicBezTo>
                <a:cubicBezTo>
                  <a:pt x="46731" y="82079"/>
                  <a:pt x="35976" y="79397"/>
                  <a:pt x="35976" y="76087"/>
                </a:cubicBezTo>
                <a:close/>
                <a:moveTo>
                  <a:pt x="0" y="16312"/>
                </a:moveTo>
                <a:lnTo>
                  <a:pt x="26273" y="16312"/>
                </a:lnTo>
                <a:lnTo>
                  <a:pt x="26273" y="75812"/>
                </a:lnTo>
                <a:cubicBezTo>
                  <a:pt x="26273" y="79273"/>
                  <a:pt x="15518" y="82079"/>
                  <a:pt x="2250" y="82079"/>
                </a:cubicBezTo>
                <a:cubicBezTo>
                  <a:pt x="1487" y="82079"/>
                  <a:pt x="733" y="82070"/>
                  <a:pt x="0" y="82020"/>
                </a:cubicBezTo>
                <a:close/>
                <a:moveTo>
                  <a:pt x="8336" y="2079"/>
                </a:moveTo>
                <a:cubicBezTo>
                  <a:pt x="13486" y="794"/>
                  <a:pt x="20602" y="0"/>
                  <a:pt x="28461" y="0"/>
                </a:cubicBezTo>
                <a:lnTo>
                  <a:pt x="91538" y="0"/>
                </a:lnTo>
                <a:cubicBezTo>
                  <a:pt x="107257" y="0"/>
                  <a:pt x="120000" y="3178"/>
                  <a:pt x="120000" y="7099"/>
                </a:cubicBezTo>
                <a:cubicBezTo>
                  <a:pt x="120000" y="9465"/>
                  <a:pt x="119999" y="11832"/>
                  <a:pt x="119999" y="14198"/>
                </a:cubicBezTo>
                <a:lnTo>
                  <a:pt x="0" y="14198"/>
                </a:lnTo>
                <a:lnTo>
                  <a:pt x="0" y="7099"/>
                </a:lnTo>
                <a:cubicBezTo>
                  <a:pt x="0" y="5138"/>
                  <a:pt x="3185" y="3364"/>
                  <a:pt x="8336" y="2079"/>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4" name="Shape 459">
            <a:extLst>
              <a:ext uri="{FF2B5EF4-FFF2-40B4-BE49-F238E27FC236}">
                <a16:creationId xmlns:a16="http://schemas.microsoft.com/office/drawing/2014/main" id="{DAB12D40-AD86-4B75-8972-4256B08E9019}"/>
              </a:ext>
            </a:extLst>
          </p:cNvPr>
          <p:cNvSpPr/>
          <p:nvPr/>
        </p:nvSpPr>
        <p:spPr>
          <a:xfrm>
            <a:off x="5594072" y="2370102"/>
            <a:ext cx="405329" cy="408714"/>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5" name="Shape 475">
            <a:extLst>
              <a:ext uri="{FF2B5EF4-FFF2-40B4-BE49-F238E27FC236}">
                <a16:creationId xmlns:a16="http://schemas.microsoft.com/office/drawing/2014/main" id="{B698607A-D3F8-46B7-9687-3075E6B1E631}"/>
              </a:ext>
            </a:extLst>
          </p:cNvPr>
          <p:cNvSpPr/>
          <p:nvPr/>
        </p:nvSpPr>
        <p:spPr>
          <a:xfrm rot="16200000">
            <a:off x="4305129" y="2680445"/>
            <a:ext cx="518895" cy="519236"/>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56" name="Shape 476">
            <a:extLst>
              <a:ext uri="{FF2B5EF4-FFF2-40B4-BE49-F238E27FC236}">
                <a16:creationId xmlns:a16="http://schemas.microsoft.com/office/drawing/2014/main" id="{BAF3F5E7-60DC-4691-9014-E46135FBCE09}"/>
              </a:ext>
            </a:extLst>
          </p:cNvPr>
          <p:cNvSpPr txBox="1">
            <a:spLocks noGrp="1"/>
          </p:cNvSpPr>
          <p:nvPr/>
        </p:nvSpPr>
        <p:spPr>
          <a:xfrm>
            <a:off x="14325" y="143325"/>
            <a:ext cx="9144000" cy="601800"/>
          </a:xfrm>
          <a:prstGeom prst="rect">
            <a:avLst/>
          </a:prstGeom>
          <a:noFill/>
          <a:ln>
            <a:noFill/>
          </a:ln>
        </p:spPr>
        <p:txBody>
          <a:bodyPr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None/>
              <a:defRPr sz="3600" b="0" i="0" u="none" strike="noStrike" cap="none">
                <a:solidFill>
                  <a:srgbClr val="000000"/>
                </a:solidFill>
                <a:latin typeface="Arial"/>
                <a:ea typeface="Arial"/>
                <a:cs typeface="Arial"/>
                <a:sym typeface="Arial"/>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pPr lvl="0">
              <a:buClr>
                <a:schemeClr val="dk1"/>
              </a:buClr>
              <a:buSzPct val="25000"/>
            </a:pPr>
            <a:r>
              <a:rPr lang="en" sz="4000" b="1">
                <a:solidFill>
                  <a:srgbClr val="E54632"/>
                </a:solidFill>
              </a:rPr>
              <a:t>Satisfying</a:t>
            </a:r>
            <a:r>
              <a:rPr lang="en" sz="4000" b="1">
                <a:solidFill>
                  <a:srgbClr val="595959"/>
                </a:solidFill>
              </a:rPr>
              <a:t> Visa Requirements</a:t>
            </a:r>
            <a:endParaRPr lang="en" sz="4000">
              <a:solidFill>
                <a:schemeClr val="dk1"/>
              </a:solidFill>
            </a:endParaRPr>
          </a:p>
        </p:txBody>
      </p:sp>
    </p:spTree>
    <p:extLst>
      <p:ext uri="{BB962C8B-B14F-4D97-AF65-F5344CB8AC3E}">
        <p14:creationId xmlns:p14="http://schemas.microsoft.com/office/powerpoint/2010/main" val="3789036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74804" y="801339"/>
            <a:ext cx="5315151" cy="3530502"/>
          </a:xfrm>
          <a:prstGeom prst="rect">
            <a:avLst/>
          </a:prstGeom>
          <a:noFill/>
          <a:ln w="63500" cap="flat" cmpd="sng">
            <a:solidFill>
              <a:schemeClr val="tx1"/>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p:nvPr>
        </p:nvSpPr>
        <p:spPr>
          <a:xfrm>
            <a:off x="600075" y="1704975"/>
            <a:ext cx="2160240" cy="2017751"/>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 sz="3600" b="1" i="0" u="none" strike="noStrike" cap="none">
                <a:solidFill>
                  <a:srgbClr val="E54632"/>
                </a:solidFill>
                <a:latin typeface="Arial"/>
                <a:ea typeface="Arial"/>
                <a:cs typeface="Arial"/>
                <a:sym typeface="Arial"/>
              </a:rPr>
              <a:t>Working</a:t>
            </a:r>
            <a:br>
              <a:rPr lang="en" sz="3600" b="1" i="0" u="none" strike="noStrike" cap="none">
                <a:solidFill>
                  <a:schemeClr val="tx1"/>
                </a:solidFill>
                <a:latin typeface="Arial"/>
                <a:ea typeface="Arial"/>
                <a:cs typeface="Arial"/>
              </a:rPr>
            </a:br>
            <a:r>
              <a:rPr lang="en" sz="3600" b="1">
                <a:solidFill>
                  <a:srgbClr val="E54632"/>
                </a:solidFill>
              </a:rPr>
              <a:t>in</a:t>
            </a:r>
            <a:r>
              <a:rPr lang="en" sz="3600" b="1" i="0" u="none" strike="noStrike" cap="none">
                <a:solidFill>
                  <a:srgbClr val="E54632"/>
                </a:solidFill>
                <a:latin typeface="Arial"/>
                <a:ea typeface="Arial"/>
                <a:cs typeface="Arial"/>
                <a:sym typeface="Arial"/>
              </a:rPr>
              <a:t> </a:t>
            </a:r>
            <a:br>
              <a:rPr lang="en" sz="3600" b="1" i="0" u="none" strike="noStrike" cap="none">
                <a:solidFill>
                  <a:schemeClr val="tx1"/>
                </a:solidFill>
                <a:latin typeface="Arial"/>
                <a:ea typeface="Arial"/>
                <a:cs typeface="Arial"/>
              </a:rPr>
            </a:br>
            <a:r>
              <a:rPr lang="en" sz="3600" b="1" i="0" u="none" strike="noStrike" cap="none">
                <a:solidFill>
                  <a:srgbClr val="595959"/>
                </a:solidFill>
                <a:latin typeface="Arial"/>
                <a:ea typeface="Arial"/>
                <a:cs typeface="Arial"/>
                <a:sym typeface="Arial"/>
              </a:rPr>
              <a:t>Australia</a:t>
            </a:r>
            <a:endParaRPr lang="en-US"/>
          </a:p>
        </p:txBody>
      </p:sp>
      <p:sp>
        <p:nvSpPr>
          <p:cNvPr id="734" name="Shape 734"/>
          <p:cNvSpPr/>
          <p:nvPr/>
        </p:nvSpPr>
        <p:spPr>
          <a:xfrm>
            <a:off x="3466379" y="811659"/>
            <a:ext cx="4932000" cy="3276416"/>
          </a:xfrm>
          <a:prstGeom prst="rect">
            <a:avLst/>
          </a:prstGeom>
          <a:noFill/>
          <a:ln>
            <a:noFill/>
          </a:ln>
        </p:spPr>
        <p:txBody>
          <a:bodyPr wrap="square" lIns="91425" tIns="45700" rIns="91425" bIns="45700" anchor="ctr" anchorCtr="0">
            <a:noAutofit/>
          </a:bodyPr>
          <a:lstStyle/>
          <a:p>
            <a:pPr algn="ctr" rtl="0"/>
            <a:r>
              <a:rPr lang="en-US" b="1" i="0" u="sng" dirty="0">
                <a:solidFill>
                  <a:srgbClr val="000000"/>
                </a:solidFill>
                <a:latin typeface="Arial"/>
              </a:rPr>
              <a:t>Make study your priority!</a:t>
            </a:r>
            <a:r>
              <a:rPr lang="en-US" b="0" i="0" dirty="0">
                <a:latin typeface="Arial"/>
              </a:rPr>
              <a:t>​</a:t>
            </a:r>
          </a:p>
          <a:p>
            <a:pPr algn="ctr"/>
            <a:endParaRPr lang="en-US" dirty="0"/>
          </a:p>
          <a:p>
            <a:pPr lvl="2" algn="just" rtl="0">
              <a:buChar char="•"/>
            </a:pPr>
            <a:r>
              <a:rPr lang="en-US" b="0" i="0" u="none" strike="noStrike" dirty="0">
                <a:solidFill>
                  <a:srgbClr val="000000"/>
                </a:solidFill>
                <a:latin typeface="Arial"/>
                <a:ea typeface="Arial"/>
                <a:cs typeface="Arial"/>
              </a:rPr>
              <a:t>If you are on a student visa, you are permitted to work up to 20 hours per week </a:t>
            </a:r>
            <a:r>
              <a:rPr lang="en-US" dirty="0"/>
              <a:t>or 40 hours in a fortnight.</a:t>
            </a:r>
            <a:endParaRPr lang="en-US" b="0" i="0" dirty="0">
              <a:latin typeface="Arial"/>
              <a:ea typeface="Arial"/>
              <a:cs typeface="Arial"/>
            </a:endParaRPr>
          </a:p>
          <a:p>
            <a:pPr lvl="2" algn="just"/>
            <a:endParaRPr lang="en-US" dirty="0"/>
          </a:p>
          <a:p>
            <a:pPr algn="just">
              <a:buChar char="•"/>
            </a:pPr>
            <a:r>
              <a:rPr lang="en-US" dirty="0"/>
              <a:t>EGI tries</a:t>
            </a:r>
            <a:r>
              <a:rPr lang="en-US" b="0" i="0" u="none" strike="noStrike" dirty="0">
                <a:solidFill>
                  <a:srgbClr val="000000"/>
                </a:solidFill>
                <a:latin typeface="Arial"/>
                <a:ea typeface="Arial"/>
                <a:cs typeface="Arial"/>
              </a:rPr>
              <a:t> to be as flexible as possible with your timetable, but classes and trainers are not scheduled around your work hours. Please ensure that you prioritise your study commitments.</a:t>
            </a:r>
            <a:r>
              <a:rPr lang="en-US" b="0" i="0" dirty="0">
                <a:latin typeface="Arial"/>
                <a:ea typeface="Arial"/>
                <a:cs typeface="Arial"/>
              </a:rPr>
              <a:t>​</a:t>
            </a:r>
          </a:p>
          <a:p>
            <a:pPr algn="just"/>
            <a:endParaRPr lang="en-US" dirty="0"/>
          </a:p>
          <a:p>
            <a:pPr algn="just">
              <a:buChar char="•"/>
            </a:pPr>
            <a:r>
              <a:rPr lang="en-US" b="0" i="0" u="none" strike="noStrike" dirty="0">
                <a:solidFill>
                  <a:srgbClr val="000000"/>
                </a:solidFill>
                <a:latin typeface="Arial"/>
                <a:ea typeface="Arial"/>
                <a:cs typeface="Arial"/>
              </a:rPr>
              <a:t>During holidays you can work full time, with no restriction on hours. You can find the</a:t>
            </a:r>
            <a:r>
              <a:rPr lang="en-US" dirty="0"/>
              <a:t> EGI</a:t>
            </a:r>
            <a:r>
              <a:rPr lang="en-US" b="0" i="0" u="none" strike="noStrike" dirty="0">
                <a:solidFill>
                  <a:srgbClr val="000000"/>
                </a:solidFill>
                <a:latin typeface="Arial"/>
                <a:ea typeface="Arial"/>
                <a:cs typeface="Arial"/>
              </a:rPr>
              <a:t> holidays on your timetables and on the student notice board.</a:t>
            </a:r>
            <a:r>
              <a:rPr lang="en-US" b="0" i="0" dirty="0">
                <a:latin typeface="Arial"/>
                <a:ea typeface="Arial"/>
                <a:cs typeface="Aria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74804" y="801339"/>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514350" y="1556493"/>
            <a:ext cx="2610038" cy="2017751"/>
          </a:xfrm>
          <a:prstGeom prst="rect">
            <a:avLst/>
          </a:prstGeom>
          <a:noFill/>
          <a:ln>
            <a:noFill/>
          </a:ln>
        </p:spPr>
        <p:txBody>
          <a:bodyPr wrap="square" lIns="91425" tIns="45700" rIns="91425" bIns="45700" anchor="ctr" anchorCtr="0">
            <a:noAutofit/>
          </a:bodyPr>
          <a:lstStyle/>
          <a:p>
            <a:pPr lvl="0" algn="ctr">
              <a:buClr>
                <a:srgbClr val="3F3F3F"/>
              </a:buClr>
              <a:buSzPct val="25000"/>
            </a:pPr>
            <a:r>
              <a:rPr lang="en" sz="2800" b="1" i="0" u="none" strike="noStrike" cap="none">
                <a:solidFill>
                  <a:srgbClr val="E54632"/>
                </a:solidFill>
                <a:sym typeface="Arial"/>
              </a:rPr>
              <a:t>Course </a:t>
            </a:r>
            <a:br>
              <a:rPr lang="en" sz="2800" b="1" i="0" u="none" strike="noStrike" cap="none">
                <a:solidFill>
                  <a:srgbClr val="E54632"/>
                </a:solidFill>
                <a:sym typeface="Arial"/>
              </a:rPr>
            </a:br>
            <a:r>
              <a:rPr lang="en" sz="2800" b="1">
                <a:solidFill>
                  <a:srgbClr val="3F3F3F"/>
                </a:solidFill>
              </a:rPr>
              <a:t>Progress</a:t>
            </a:r>
            <a:br>
              <a:rPr lang="en" sz="2800" b="1" i="0" u="none" strike="noStrike" cap="none">
                <a:solidFill>
                  <a:srgbClr val="595959"/>
                </a:solidFill>
                <a:sym typeface="Arial"/>
              </a:rPr>
            </a:br>
            <a:r>
              <a:rPr lang="en" sz="2800" b="1" i="0" u="none" strike="noStrike" cap="none">
                <a:solidFill>
                  <a:srgbClr val="595959"/>
                </a:solidFill>
                <a:sym typeface="Arial"/>
              </a:rPr>
              <a:t>Requirements</a:t>
            </a:r>
          </a:p>
        </p:txBody>
      </p:sp>
      <p:sp>
        <p:nvSpPr>
          <p:cNvPr id="734" name="Shape 734"/>
          <p:cNvSpPr/>
          <p:nvPr/>
        </p:nvSpPr>
        <p:spPr>
          <a:xfrm>
            <a:off x="3466379" y="928382"/>
            <a:ext cx="4932000" cy="3276416"/>
          </a:xfrm>
          <a:prstGeom prst="rect">
            <a:avLst/>
          </a:prstGeom>
          <a:noFill/>
          <a:ln>
            <a:noFill/>
          </a:ln>
        </p:spPr>
        <p:txBody>
          <a:bodyPr wrap="square" lIns="91425" tIns="45700" rIns="91425" bIns="45700" anchor="ctr" anchorCtr="0">
            <a:noAutofit/>
          </a:bodyPr>
          <a:lstStyle/>
          <a:p>
            <a:pPr lvl="1" algn="l" rtl="0">
              <a:buChar char="•"/>
            </a:pPr>
            <a:r>
              <a:rPr lang="en-US" b="0" i="0" u="none" strike="noStrike" dirty="0">
                <a:solidFill>
                  <a:srgbClr val="3F3F3F"/>
                </a:solidFill>
                <a:latin typeface="Arial"/>
                <a:ea typeface="Arial"/>
                <a:cs typeface="Arial"/>
              </a:rPr>
              <a:t>Students are required to maintain satisfactory course progress. This is a minimum of </a:t>
            </a:r>
            <a:r>
              <a:rPr lang="en-AU" b="0" i="0" u="none" strike="noStrike" dirty="0">
                <a:solidFill>
                  <a:srgbClr val="3F3F3F"/>
                </a:solidFill>
                <a:latin typeface="Arial"/>
                <a:ea typeface="Arial"/>
                <a:cs typeface="Arial"/>
              </a:rPr>
              <a:t>passing </a:t>
            </a:r>
            <a:r>
              <a:rPr lang="en-US" b="0" i="0" u="none" strike="noStrike" dirty="0">
                <a:solidFill>
                  <a:srgbClr val="3F3F3F"/>
                </a:solidFill>
                <a:latin typeface="Arial"/>
                <a:ea typeface="Arial"/>
                <a:cs typeface="Arial"/>
              </a:rPr>
              <a:t>50% of units during a study period.</a:t>
            </a:r>
            <a:r>
              <a:rPr lang="en-US" b="0" i="0" dirty="0">
                <a:latin typeface="Arial"/>
                <a:ea typeface="Arial"/>
                <a:cs typeface="Arial"/>
              </a:rPr>
              <a:t>​</a:t>
            </a:r>
            <a:endParaRPr lang="en-US" dirty="0"/>
          </a:p>
          <a:p>
            <a:pPr algn="l" rtl="0"/>
            <a:r>
              <a:rPr lang="en-US" b="0" i="0" dirty="0">
                <a:latin typeface="Arial"/>
              </a:rPr>
              <a:t>​</a:t>
            </a:r>
          </a:p>
          <a:p>
            <a:pPr lvl="0" algn="l" rtl="0">
              <a:buChar char="•"/>
            </a:pPr>
            <a:r>
              <a:rPr lang="en-US" b="0" i="0" u="none" strike="noStrike" dirty="0">
                <a:solidFill>
                  <a:srgbClr val="3F3F3F"/>
                </a:solidFill>
                <a:latin typeface="Arial"/>
                <a:ea typeface="Arial"/>
                <a:cs typeface="Arial"/>
              </a:rPr>
              <a:t>“At Risk” </a:t>
            </a:r>
            <a:r>
              <a:rPr lang="en-US" dirty="0">
                <a:solidFill>
                  <a:srgbClr val="3F3F3F"/>
                </a:solidFill>
              </a:rPr>
              <a:t>behavior</a:t>
            </a:r>
            <a:r>
              <a:rPr lang="en-US" b="0" i="0" u="none" strike="noStrike" dirty="0">
                <a:solidFill>
                  <a:srgbClr val="3F3F3F"/>
                </a:solidFill>
                <a:latin typeface="Arial"/>
                <a:ea typeface="Arial"/>
                <a:cs typeface="Arial"/>
              </a:rPr>
              <a:t> may interrupt your course progress. </a:t>
            </a:r>
            <a:r>
              <a:rPr lang="en-AU" b="0" i="0" u="none" strike="noStrike" dirty="0">
                <a:solidFill>
                  <a:srgbClr val="3F3F3F"/>
                </a:solidFill>
                <a:latin typeface="Arial"/>
                <a:ea typeface="Arial"/>
                <a:cs typeface="Arial"/>
              </a:rPr>
              <a:t>Such as </a:t>
            </a:r>
            <a:r>
              <a:rPr lang="en-US" b="0" i="0" u="none" strike="noStrike" dirty="0">
                <a:solidFill>
                  <a:srgbClr val="3F3F3F"/>
                </a:solidFill>
                <a:latin typeface="Arial"/>
                <a:ea typeface="Arial"/>
                <a:cs typeface="Arial"/>
              </a:rPr>
              <a:t>extended absences </a:t>
            </a:r>
            <a:r>
              <a:rPr lang="en-AU" b="0" i="0" u="none" strike="noStrike" dirty="0">
                <a:solidFill>
                  <a:srgbClr val="3F3F3F"/>
                </a:solidFill>
                <a:latin typeface="Arial"/>
                <a:ea typeface="Arial"/>
                <a:cs typeface="Arial"/>
              </a:rPr>
              <a:t>and</a:t>
            </a:r>
            <a:r>
              <a:rPr lang="en-US" b="0" i="0" u="none" strike="noStrike" dirty="0">
                <a:solidFill>
                  <a:srgbClr val="3F3F3F"/>
                </a:solidFill>
                <a:latin typeface="Arial"/>
                <a:ea typeface="Arial"/>
                <a:cs typeface="Arial"/>
              </a:rPr>
              <a:t> consecutive </a:t>
            </a:r>
            <a:r>
              <a:rPr lang="en-AU" b="0" i="0" u="none" strike="noStrike" dirty="0">
                <a:solidFill>
                  <a:srgbClr val="3F3F3F"/>
                </a:solidFill>
                <a:latin typeface="Arial"/>
                <a:ea typeface="Arial"/>
                <a:cs typeface="Arial"/>
              </a:rPr>
              <a:t>failed units.</a:t>
            </a:r>
            <a:r>
              <a:rPr lang="en-US" b="0" i="0" u="none" strike="noStrike" dirty="0">
                <a:solidFill>
                  <a:srgbClr val="3F3F3F"/>
                </a:solidFill>
                <a:latin typeface="Arial"/>
                <a:ea typeface="Arial"/>
                <a:cs typeface="Arial"/>
              </a:rPr>
              <a:t> Trainer</a:t>
            </a:r>
            <a:r>
              <a:rPr lang="en-AU" b="0" i="0" u="none" strike="noStrike" dirty="0">
                <a:solidFill>
                  <a:srgbClr val="3F3F3F"/>
                </a:solidFill>
                <a:latin typeface="Arial"/>
                <a:ea typeface="Arial"/>
                <a:cs typeface="Arial"/>
              </a:rPr>
              <a:t>s also</a:t>
            </a:r>
            <a:r>
              <a:rPr lang="en-US" b="0" i="0" u="none" strike="noStrike" dirty="0">
                <a:solidFill>
                  <a:srgbClr val="3F3F3F"/>
                </a:solidFill>
                <a:latin typeface="Arial"/>
                <a:ea typeface="Arial"/>
                <a:cs typeface="Arial"/>
              </a:rPr>
              <a:t> </a:t>
            </a:r>
            <a:r>
              <a:rPr lang="en-AU" b="0" i="0" u="none" strike="noStrike" dirty="0">
                <a:solidFill>
                  <a:srgbClr val="3F3F3F"/>
                </a:solidFill>
                <a:latin typeface="Arial"/>
                <a:ea typeface="Arial"/>
                <a:cs typeface="Arial"/>
              </a:rPr>
              <a:t>monitor</a:t>
            </a:r>
            <a:r>
              <a:rPr lang="en-US" b="0" i="0" u="none" strike="noStrike" dirty="0">
                <a:solidFill>
                  <a:srgbClr val="3F3F3F"/>
                </a:solidFill>
                <a:latin typeface="Arial"/>
                <a:ea typeface="Arial"/>
                <a:cs typeface="Arial"/>
              </a:rPr>
              <a:t>: student participation and classroom </a:t>
            </a:r>
            <a:r>
              <a:rPr lang="en-US" dirty="0">
                <a:solidFill>
                  <a:srgbClr val="3F3F3F"/>
                </a:solidFill>
              </a:rPr>
              <a:t>behavior</a:t>
            </a:r>
            <a:r>
              <a:rPr lang="en-US" b="0" i="0" u="none" strike="noStrike" dirty="0">
                <a:solidFill>
                  <a:srgbClr val="3F3F3F"/>
                </a:solidFill>
                <a:latin typeface="Arial"/>
                <a:ea typeface="Arial"/>
                <a:cs typeface="Arial"/>
              </a:rPr>
              <a:t>. Warning</a:t>
            </a:r>
            <a:r>
              <a:rPr lang="en-AU" b="0" i="0" u="none" strike="noStrike" dirty="0">
                <a:solidFill>
                  <a:srgbClr val="3F3F3F"/>
                </a:solidFill>
                <a:latin typeface="Arial"/>
                <a:ea typeface="Arial"/>
                <a:cs typeface="Arial"/>
              </a:rPr>
              <a:t>s</a:t>
            </a:r>
            <a:r>
              <a:rPr lang="en-US" b="0" i="0" u="none" strike="noStrike" dirty="0">
                <a:solidFill>
                  <a:srgbClr val="3F3F3F"/>
                </a:solidFill>
                <a:latin typeface="Arial"/>
                <a:ea typeface="Arial"/>
                <a:cs typeface="Arial"/>
              </a:rPr>
              <a:t> may be issued in response.</a:t>
            </a:r>
            <a:r>
              <a:rPr lang="en-US" b="0" i="0" dirty="0">
                <a:latin typeface="Arial"/>
                <a:ea typeface="Arial"/>
                <a:cs typeface="Arial"/>
              </a:rPr>
              <a:t>​</a:t>
            </a:r>
          </a:p>
          <a:p>
            <a:pPr algn="l" rtl="0"/>
            <a:r>
              <a:rPr lang="en-US" b="0" i="0" dirty="0">
                <a:latin typeface="Arial"/>
              </a:rPr>
              <a:t>​</a:t>
            </a:r>
          </a:p>
        </p:txBody>
      </p:sp>
    </p:spTree>
    <p:extLst>
      <p:ext uri="{BB962C8B-B14F-4D97-AF65-F5344CB8AC3E}">
        <p14:creationId xmlns:p14="http://schemas.microsoft.com/office/powerpoint/2010/main" val="252469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Shape 353"/>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 sz="3600" b="1" i="0" u="none" strike="noStrike" cap="none">
                <a:solidFill>
                  <a:srgbClr val="E54632"/>
                </a:solidFill>
                <a:latin typeface="Arial"/>
                <a:ea typeface="Arial"/>
                <a:cs typeface="Arial"/>
                <a:sym typeface="Arial"/>
              </a:rPr>
              <a:t>Warning </a:t>
            </a:r>
            <a:r>
              <a:rPr lang="en" sz="3600" b="1" i="0" u="none" strike="noStrike" cap="none">
                <a:solidFill>
                  <a:srgbClr val="595959"/>
                </a:solidFill>
                <a:latin typeface="Arial"/>
                <a:ea typeface="Arial"/>
                <a:cs typeface="Arial"/>
                <a:sym typeface="Arial"/>
              </a:rPr>
              <a:t>Procedures</a:t>
            </a:r>
          </a:p>
        </p:txBody>
      </p:sp>
      <p:grpSp>
        <p:nvGrpSpPr>
          <p:cNvPr id="354" name="Shape 354"/>
          <p:cNvGrpSpPr/>
          <p:nvPr/>
        </p:nvGrpSpPr>
        <p:grpSpPr>
          <a:xfrm>
            <a:off x="6218259" y="1336887"/>
            <a:ext cx="2878791" cy="1034602"/>
            <a:chOff x="1448935" y="4629157"/>
            <a:chExt cx="4886169" cy="982408"/>
          </a:xfrm>
        </p:grpSpPr>
        <p:sp>
          <p:nvSpPr>
            <p:cNvPr id="355" name="Shape 355"/>
            <p:cNvSpPr txBox="1"/>
            <p:nvPr/>
          </p:nvSpPr>
          <p:spPr>
            <a:xfrm>
              <a:off x="1448935" y="4965234"/>
              <a:ext cx="4886169"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Submission of formal a</a:t>
              </a:r>
              <a:r>
                <a:rPr lang="en" sz="1200" dirty="0">
                  <a:solidFill>
                    <a:srgbClr val="3F3F3F"/>
                  </a:solidFill>
                  <a:latin typeface="Arial"/>
                  <a:ea typeface="Arial"/>
                  <a:cs typeface="Arial"/>
                  <a:sym typeface="Arial"/>
                </a:rPr>
                <a:t>ppeal withing 20 working days with supporting documents. </a:t>
              </a:r>
              <a:r>
                <a:rPr lang="en" sz="1200" dirty="0">
                  <a:solidFill>
                    <a:srgbClr val="3F3F3F"/>
                  </a:solidFill>
                </a:rPr>
                <a:t>I</a:t>
              </a:r>
              <a:r>
                <a:rPr lang="en" sz="1200" dirty="0">
                  <a:solidFill>
                    <a:srgbClr val="3F3F3F"/>
                  </a:solidFill>
                  <a:latin typeface="Arial"/>
                  <a:ea typeface="Arial"/>
                  <a:cs typeface="Arial"/>
                  <a:sym typeface="Arial"/>
                </a:rPr>
                <a:t>nterview with Director of Studies/</a:t>
              </a:r>
              <a:r>
                <a:rPr lang="en-AU" sz="1200" dirty="0">
                  <a:solidFill>
                    <a:srgbClr val="3F3F3F"/>
                  </a:solidFill>
                  <a:latin typeface="Arial"/>
                  <a:ea typeface="Arial"/>
                  <a:cs typeface="Arial"/>
                  <a:sym typeface="Arial"/>
                </a:rPr>
                <a:t>Academic Manager</a:t>
              </a:r>
              <a:r>
                <a:rPr lang="en" sz="1200" dirty="0">
                  <a:solidFill>
                    <a:srgbClr val="3F3F3F"/>
                  </a:solidFill>
                  <a:latin typeface="Arial"/>
                  <a:ea typeface="Arial"/>
                  <a:cs typeface="Arial"/>
                  <a:sym typeface="Arial"/>
                </a:rPr>
                <a:t> </a:t>
              </a:r>
              <a:r>
                <a:rPr lang="en-AU" sz="1200" dirty="0">
                  <a:solidFill>
                    <a:srgbClr val="3F3F3F"/>
                  </a:solidFill>
                  <a:latin typeface="Arial"/>
                  <a:ea typeface="Arial"/>
                  <a:cs typeface="Arial"/>
                  <a:sym typeface="Arial"/>
                </a:rPr>
                <a:t>required.</a:t>
              </a:r>
              <a:endParaRPr lang="en" sz="1200" dirty="0">
                <a:solidFill>
                  <a:srgbClr val="3F3F3F"/>
                </a:solidFill>
                <a:latin typeface="Arial"/>
                <a:ea typeface="Arial"/>
                <a:cs typeface="Arial"/>
                <a:sym typeface="Arial"/>
              </a:endParaRPr>
            </a:p>
          </p:txBody>
        </p:sp>
        <p:sp>
          <p:nvSpPr>
            <p:cNvPr id="356" name="Shape 356"/>
            <p:cNvSpPr txBox="1"/>
            <p:nvPr/>
          </p:nvSpPr>
          <p:spPr>
            <a:xfrm>
              <a:off x="1919090" y="4629157"/>
              <a:ext cx="3647460"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Intention to </a:t>
              </a:r>
              <a:r>
                <a:rPr lang="en-AU" sz="1200" b="1">
                  <a:solidFill>
                    <a:srgbClr val="3F3F3F"/>
                  </a:solidFill>
                  <a:latin typeface="Arial"/>
                  <a:ea typeface="Arial"/>
                  <a:cs typeface="Arial"/>
                  <a:sym typeface="Arial"/>
                </a:rPr>
                <a:t>R</a:t>
              </a:r>
              <a:r>
                <a:rPr lang="en" sz="1200" b="1">
                  <a:solidFill>
                    <a:srgbClr val="3F3F3F"/>
                  </a:solidFill>
                  <a:latin typeface="Arial"/>
                  <a:ea typeface="Arial"/>
                  <a:cs typeface="Arial"/>
                  <a:sym typeface="Arial"/>
                </a:rPr>
                <a:t>eport </a:t>
              </a:r>
              <a:r>
                <a:rPr lang="en-AU" sz="1200" b="1">
                  <a:solidFill>
                    <a:srgbClr val="3F3F3F"/>
                  </a:solidFill>
                  <a:latin typeface="Arial"/>
                  <a:ea typeface="Arial"/>
                  <a:cs typeface="Arial"/>
                  <a:sym typeface="Arial"/>
                </a:rPr>
                <a:t>Stage</a:t>
              </a:r>
              <a:endParaRPr lang="en" sz="1200" b="1">
                <a:solidFill>
                  <a:srgbClr val="3F3F3F"/>
                </a:solidFill>
                <a:latin typeface="Arial"/>
                <a:ea typeface="Arial"/>
                <a:cs typeface="Arial"/>
                <a:sym typeface="Arial"/>
              </a:endParaRPr>
            </a:p>
          </p:txBody>
        </p:sp>
      </p:grpSp>
      <p:grpSp>
        <p:nvGrpSpPr>
          <p:cNvPr id="357" name="Shape 357"/>
          <p:cNvGrpSpPr/>
          <p:nvPr/>
        </p:nvGrpSpPr>
        <p:grpSpPr>
          <a:xfrm>
            <a:off x="2359427" y="2628900"/>
            <a:ext cx="4337900" cy="1759866"/>
            <a:chOff x="1676822" y="1935939"/>
            <a:chExt cx="4787369" cy="1942213"/>
          </a:xfrm>
        </p:grpSpPr>
        <p:grpSp>
          <p:nvGrpSpPr>
            <p:cNvPr id="358" name="Shape 358"/>
            <p:cNvGrpSpPr/>
            <p:nvPr/>
          </p:nvGrpSpPr>
          <p:grpSpPr>
            <a:xfrm rot="2700000">
              <a:off x="5168191" y="1359939"/>
              <a:ext cx="720000" cy="1872000"/>
              <a:chOff x="7526709" y="1059582"/>
              <a:chExt cx="720000" cy="1872000"/>
            </a:xfrm>
          </p:grpSpPr>
          <p:sp>
            <p:nvSpPr>
              <p:cNvPr id="359" name="Shape 359"/>
              <p:cNvSpPr/>
              <p:nvPr/>
            </p:nvSpPr>
            <p:spPr>
              <a:xfrm>
                <a:off x="7526709" y="1059582"/>
                <a:ext cx="720000" cy="1872000"/>
              </a:xfrm>
              <a:prstGeom prst="roundRect">
                <a:avLst>
                  <a:gd name="adj" fmla="val 50000"/>
                </a:avLst>
              </a:prstGeom>
              <a:solidFill>
                <a:srgbClr val="E54632">
                  <a:alpha val="74901"/>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0" name="Shape 360"/>
              <p:cNvSpPr/>
              <p:nvPr/>
            </p:nvSpPr>
            <p:spPr>
              <a:xfrm>
                <a:off x="7526709" y="1059582"/>
                <a:ext cx="720000" cy="720000"/>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61" name="Shape 361"/>
            <p:cNvGrpSpPr/>
            <p:nvPr/>
          </p:nvGrpSpPr>
          <p:grpSpPr>
            <a:xfrm rot="5400000">
              <a:off x="2252822" y="2582152"/>
              <a:ext cx="720000" cy="1872000"/>
              <a:chOff x="6228184" y="1851750"/>
              <a:chExt cx="720000" cy="1872000"/>
            </a:xfrm>
          </p:grpSpPr>
          <p:sp>
            <p:nvSpPr>
              <p:cNvPr id="362" name="Shape 362"/>
              <p:cNvSpPr/>
              <p:nvPr/>
            </p:nvSpPr>
            <p:spPr>
              <a:xfrm>
                <a:off x="6228184" y="1851750"/>
                <a:ext cx="720000" cy="1872000"/>
              </a:xfrm>
              <a:prstGeom prst="roundRect">
                <a:avLst>
                  <a:gd name="adj" fmla="val 50000"/>
                </a:avLst>
              </a:prstGeom>
              <a:solidFill>
                <a:srgbClr val="E54632">
                  <a:alpha val="4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3" name="Shape 363"/>
              <p:cNvSpPr/>
              <p:nvPr/>
            </p:nvSpPr>
            <p:spPr>
              <a:xfrm>
                <a:off x="6228184" y="3003750"/>
                <a:ext cx="720000" cy="720000"/>
              </a:xfrm>
              <a:prstGeom prst="ellipse">
                <a:avLst/>
              </a:prstGeom>
              <a:solidFill>
                <a:srgbClr val="E54632">
                  <a:alpha val="6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364" name="Shape 364"/>
            <p:cNvSpPr/>
            <p:nvPr/>
          </p:nvSpPr>
          <p:spPr>
            <a:xfrm rot="5400000">
              <a:off x="4201501" y="1762891"/>
              <a:ext cx="720000" cy="1872002"/>
            </a:xfrm>
            <a:prstGeom prst="roundRect">
              <a:avLst>
                <a:gd name="adj" fmla="val 50000"/>
              </a:avLst>
            </a:prstGeom>
            <a:solidFill>
              <a:srgbClr val="E54632">
                <a:alpha val="64705"/>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5" name="Shape 365"/>
            <p:cNvSpPr/>
            <p:nvPr/>
          </p:nvSpPr>
          <p:spPr>
            <a:xfrm rot="2700000">
              <a:off x="3227400" y="2173161"/>
              <a:ext cx="720000" cy="1872000"/>
            </a:xfrm>
            <a:prstGeom prst="roundRect">
              <a:avLst>
                <a:gd name="adj" fmla="val 50000"/>
              </a:avLst>
            </a:prstGeom>
            <a:solidFill>
              <a:srgbClr val="E54632">
                <a:alpha val="54901"/>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69" name="Shape 369"/>
          <p:cNvGrpSpPr/>
          <p:nvPr/>
        </p:nvGrpSpPr>
        <p:grpSpPr>
          <a:xfrm>
            <a:off x="3003477" y="2336934"/>
            <a:ext cx="2442239" cy="849442"/>
            <a:chOff x="1553150" y="4566023"/>
            <a:chExt cx="4398426" cy="849442"/>
          </a:xfrm>
        </p:grpSpPr>
        <p:sp>
          <p:nvSpPr>
            <p:cNvPr id="370" name="Shape 370"/>
            <p:cNvSpPr txBox="1"/>
            <p:nvPr/>
          </p:nvSpPr>
          <p:spPr>
            <a:xfrm>
              <a:off x="1553150" y="4769134"/>
              <a:ext cx="439842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a:solidFill>
                    <a:srgbClr val="3F3F3F"/>
                  </a:solidFill>
                </a:rPr>
                <a:t>I</a:t>
              </a:r>
              <a:r>
                <a:rPr lang="en" sz="1200">
                  <a:solidFill>
                    <a:srgbClr val="3F3F3F"/>
                  </a:solidFill>
                  <a:latin typeface="Arial"/>
                  <a:ea typeface="Arial"/>
                  <a:cs typeface="Arial"/>
                  <a:sym typeface="Arial"/>
                </a:rPr>
                <a:t>nterview with Academic Manager/</a:t>
              </a:r>
              <a:r>
                <a:rPr lang="en-AU" sz="1200">
                  <a:solidFill>
                    <a:srgbClr val="3F3F3F"/>
                  </a:solidFill>
                </a:rPr>
                <a:t>Lead Trainer required</a:t>
              </a:r>
              <a:r>
                <a:rPr lang="en" sz="1200">
                  <a:solidFill>
                    <a:srgbClr val="3F3F3F"/>
                  </a:solidFill>
                  <a:latin typeface="Arial"/>
                  <a:ea typeface="Arial"/>
                  <a:cs typeface="Arial"/>
                  <a:sym typeface="Arial"/>
                </a:rPr>
                <a:t>.</a:t>
              </a:r>
            </a:p>
          </p:txBody>
        </p:sp>
        <p:sp>
          <p:nvSpPr>
            <p:cNvPr id="371" name="Shape 371"/>
            <p:cNvSpPr txBox="1"/>
            <p:nvPr/>
          </p:nvSpPr>
          <p:spPr>
            <a:xfrm>
              <a:off x="2280274" y="4566023"/>
              <a:ext cx="3647458"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2</a:t>
              </a:r>
              <a:r>
                <a:rPr lang="en" sz="1200" b="1" baseline="30000">
                  <a:solidFill>
                    <a:srgbClr val="3F3F3F"/>
                  </a:solidFill>
                  <a:latin typeface="Arial"/>
                  <a:ea typeface="Arial"/>
                  <a:cs typeface="Arial"/>
                  <a:sym typeface="Arial"/>
                </a:rPr>
                <a:t>nd</a:t>
              </a:r>
              <a:r>
                <a:rPr lang="en" sz="1200" b="1">
                  <a:solidFill>
                    <a:srgbClr val="3F3F3F"/>
                  </a:solidFill>
                  <a:latin typeface="Arial"/>
                  <a:ea typeface="Arial"/>
                  <a:cs typeface="Arial"/>
                  <a:sym typeface="Arial"/>
                </a:rPr>
                <a:t> Warning </a:t>
              </a:r>
              <a:r>
                <a:rPr lang="en-AU" sz="1200" b="1">
                  <a:solidFill>
                    <a:srgbClr val="3F3F3F"/>
                  </a:solidFill>
                </a:rPr>
                <a:t>S</a:t>
              </a:r>
              <a:r>
                <a:rPr lang="en-AU" sz="1200" b="1">
                  <a:solidFill>
                    <a:srgbClr val="3F3F3F"/>
                  </a:solidFill>
                  <a:latin typeface="Arial"/>
                  <a:ea typeface="Arial"/>
                  <a:cs typeface="Arial"/>
                  <a:sym typeface="Arial"/>
                </a:rPr>
                <a:t>tage</a:t>
              </a:r>
              <a:endParaRPr lang="en" sz="1200" b="1">
                <a:solidFill>
                  <a:srgbClr val="3F3F3F"/>
                </a:solidFill>
                <a:latin typeface="Arial"/>
                <a:ea typeface="Arial"/>
                <a:cs typeface="Arial"/>
                <a:sym typeface="Arial"/>
              </a:endParaRPr>
            </a:p>
          </p:txBody>
        </p:sp>
      </p:grpSp>
      <p:grpSp>
        <p:nvGrpSpPr>
          <p:cNvPr id="375" name="Shape 375"/>
          <p:cNvGrpSpPr/>
          <p:nvPr/>
        </p:nvGrpSpPr>
        <p:grpSpPr>
          <a:xfrm>
            <a:off x="472966" y="3091015"/>
            <a:ext cx="3197095" cy="836071"/>
            <a:chOff x="117838" y="4568587"/>
            <a:chExt cx="5757908" cy="836071"/>
          </a:xfrm>
        </p:grpSpPr>
        <p:sp>
          <p:nvSpPr>
            <p:cNvPr id="376" name="Shape 376"/>
            <p:cNvSpPr txBox="1"/>
            <p:nvPr/>
          </p:nvSpPr>
          <p:spPr>
            <a:xfrm>
              <a:off x="117838" y="4758327"/>
              <a:ext cx="575790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a:solidFill>
                    <a:srgbClr val="3F3F3F"/>
                  </a:solidFill>
                </a:rPr>
                <a:t>A</a:t>
              </a:r>
              <a:r>
                <a:rPr lang="en" sz="1200">
                  <a:solidFill>
                    <a:srgbClr val="3F3F3F"/>
                  </a:solidFill>
                  <a:latin typeface="Arial"/>
                  <a:ea typeface="Arial"/>
                  <a:cs typeface="Arial"/>
                  <a:sym typeface="Arial"/>
                </a:rPr>
                <a:t>utomati</a:t>
              </a:r>
              <a:r>
                <a:rPr lang="en-AU" sz="1200">
                  <a:solidFill>
                    <a:srgbClr val="3F3F3F"/>
                  </a:solidFill>
                  <a:latin typeface="Arial"/>
                  <a:ea typeface="Arial"/>
                  <a:cs typeface="Arial"/>
                  <a:sym typeface="Arial"/>
                </a:rPr>
                <a:t>c</a:t>
              </a:r>
              <a:r>
                <a:rPr lang="en" sz="1200">
                  <a:solidFill>
                    <a:srgbClr val="3F3F3F"/>
                  </a:solidFill>
                  <a:latin typeface="Arial"/>
                  <a:ea typeface="Arial"/>
                  <a:cs typeface="Arial"/>
                  <a:sym typeface="Arial"/>
                </a:rPr>
                <a:t> allocation to workshop and </a:t>
              </a:r>
            </a:p>
            <a:p>
              <a:pPr lvl="0" algn="r">
                <a:buSzPct val="25000"/>
              </a:pPr>
              <a:r>
                <a:rPr lang="en-AU" sz="1200">
                  <a:solidFill>
                    <a:srgbClr val="3F3F3F"/>
                  </a:solidFill>
                  <a:latin typeface="Arial"/>
                  <a:ea typeface="Arial"/>
                  <a:cs typeface="Arial"/>
                  <a:sym typeface="Arial"/>
                </a:rPr>
                <a:t>I</a:t>
              </a:r>
              <a:r>
                <a:rPr lang="en" sz="1200">
                  <a:solidFill>
                    <a:srgbClr val="3F3F3F"/>
                  </a:solidFill>
                  <a:latin typeface="Arial"/>
                  <a:ea typeface="Arial"/>
                  <a:cs typeface="Arial"/>
                  <a:sym typeface="Arial"/>
                </a:rPr>
                <a:t>nterview </a:t>
              </a:r>
              <a:r>
                <a:rPr lang="en-AU" sz="1200">
                  <a:solidFill>
                    <a:srgbClr val="3F3F3F"/>
                  </a:solidFill>
                  <a:latin typeface="Arial"/>
                  <a:ea typeface="Arial"/>
                  <a:cs typeface="Arial"/>
                  <a:sym typeface="Arial"/>
                </a:rPr>
                <a:t>with </a:t>
              </a:r>
              <a:r>
                <a:rPr lang="en-AU" sz="1200">
                  <a:solidFill>
                    <a:srgbClr val="3F3F3F"/>
                  </a:solidFill>
                </a:rPr>
                <a:t>Intervention officer</a:t>
              </a:r>
              <a:r>
                <a:rPr lang="en" sz="1200">
                  <a:solidFill>
                    <a:srgbClr val="3F3F3F"/>
                  </a:solidFill>
                  <a:latin typeface="Arial"/>
                  <a:ea typeface="Arial"/>
                  <a:cs typeface="Arial"/>
                  <a:sym typeface="Arial"/>
                </a:rPr>
                <a:t> </a:t>
              </a:r>
              <a:r>
                <a:rPr lang="en-AU" sz="1200">
                  <a:solidFill>
                    <a:srgbClr val="3F3F3F"/>
                  </a:solidFill>
                  <a:latin typeface="Arial"/>
                  <a:ea typeface="Arial"/>
                  <a:cs typeface="Arial"/>
                  <a:sym typeface="Arial"/>
                </a:rPr>
                <a:t>required.</a:t>
              </a:r>
              <a:r>
                <a:rPr lang="en" sz="1200">
                  <a:solidFill>
                    <a:srgbClr val="3F3F3F"/>
                  </a:solidFill>
                  <a:latin typeface="Arial"/>
                  <a:ea typeface="Arial"/>
                  <a:cs typeface="Arial"/>
                  <a:sym typeface="Arial"/>
                </a:rPr>
                <a:t> </a:t>
              </a:r>
            </a:p>
          </p:txBody>
        </p:sp>
        <p:sp>
          <p:nvSpPr>
            <p:cNvPr id="377" name="Shape 377"/>
            <p:cNvSpPr txBox="1"/>
            <p:nvPr/>
          </p:nvSpPr>
          <p:spPr>
            <a:xfrm>
              <a:off x="2228287" y="4568587"/>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1</a:t>
              </a:r>
              <a:r>
                <a:rPr lang="en" sz="1200" b="1" baseline="30000">
                  <a:solidFill>
                    <a:srgbClr val="3F3F3F"/>
                  </a:solidFill>
                  <a:latin typeface="Arial"/>
                  <a:ea typeface="Arial"/>
                  <a:cs typeface="Arial"/>
                  <a:sym typeface="Arial"/>
                </a:rPr>
                <a:t>st</a:t>
              </a:r>
              <a:r>
                <a:rPr lang="en" sz="1200" b="1">
                  <a:solidFill>
                    <a:srgbClr val="3F3F3F"/>
                  </a:solidFill>
                  <a:latin typeface="Arial"/>
                  <a:ea typeface="Arial"/>
                  <a:cs typeface="Arial"/>
                  <a:sym typeface="Arial"/>
                </a:rPr>
                <a:t> Warning </a:t>
              </a:r>
              <a:r>
                <a:rPr lang="en-AU" sz="1200" b="1">
                  <a:solidFill>
                    <a:srgbClr val="3F3F3F"/>
                  </a:solidFill>
                  <a:latin typeface="Arial"/>
                  <a:ea typeface="Arial"/>
                  <a:cs typeface="Arial"/>
                  <a:sym typeface="Arial"/>
                </a:rPr>
                <a:t>Stage</a:t>
              </a:r>
              <a:endParaRPr lang="en" sz="1200" b="1">
                <a:solidFill>
                  <a:srgbClr val="3F3F3F"/>
                </a:solidFill>
                <a:latin typeface="Arial"/>
                <a:ea typeface="Arial"/>
                <a:cs typeface="Arial"/>
                <a:sym typeface="Arial"/>
              </a:endParaRPr>
            </a:p>
          </p:txBody>
        </p:sp>
      </p:grpSp>
      <p:grpSp>
        <p:nvGrpSpPr>
          <p:cNvPr id="378" name="Shape 378"/>
          <p:cNvGrpSpPr/>
          <p:nvPr/>
        </p:nvGrpSpPr>
        <p:grpSpPr>
          <a:xfrm>
            <a:off x="-125491" y="3785474"/>
            <a:ext cx="2475565" cy="841622"/>
            <a:chOff x="1887651" y="4411188"/>
            <a:chExt cx="4458446" cy="841622"/>
          </a:xfrm>
        </p:grpSpPr>
        <p:sp>
          <p:nvSpPr>
            <p:cNvPr id="379" name="Shape 379"/>
            <p:cNvSpPr txBox="1"/>
            <p:nvPr/>
          </p:nvSpPr>
          <p:spPr>
            <a:xfrm>
              <a:off x="1887651" y="4606479"/>
              <a:ext cx="445844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a:solidFill>
                    <a:srgbClr val="3F3F3F"/>
                  </a:solidFill>
                  <a:latin typeface="Arial"/>
                  <a:ea typeface="Arial"/>
                  <a:cs typeface="Arial"/>
                  <a:sym typeface="Arial"/>
                </a:rPr>
                <a:t>Failing to meet visa conditions, payment of fees.   </a:t>
              </a:r>
            </a:p>
          </p:txBody>
        </p:sp>
        <p:sp>
          <p:nvSpPr>
            <p:cNvPr id="380" name="Shape 380"/>
            <p:cNvSpPr txBox="1"/>
            <p:nvPr/>
          </p:nvSpPr>
          <p:spPr>
            <a:xfrm>
              <a:off x="2629889" y="4411188"/>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At Risk Stage</a:t>
              </a:r>
            </a:p>
          </p:txBody>
        </p:sp>
      </p:grpSp>
      <p:sp>
        <p:nvSpPr>
          <p:cNvPr id="381" name="Shape 381"/>
          <p:cNvSpPr/>
          <p:nvPr/>
        </p:nvSpPr>
        <p:spPr>
          <a:xfrm>
            <a:off x="5341907" y="3181350"/>
            <a:ext cx="325602" cy="328322"/>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2" name="Shape 382"/>
          <p:cNvSpPr/>
          <p:nvPr/>
        </p:nvSpPr>
        <p:spPr>
          <a:xfrm>
            <a:off x="4328304" y="3181350"/>
            <a:ext cx="292564" cy="27386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3" name="Shape 383"/>
          <p:cNvSpPr/>
          <p:nvPr/>
        </p:nvSpPr>
        <p:spPr>
          <a:xfrm>
            <a:off x="2524125" y="3924300"/>
            <a:ext cx="347107" cy="204177"/>
          </a:xfrm>
          <a:custGeom>
            <a:avLst/>
            <a:gdLst/>
            <a:ahLst/>
            <a:cxnLst/>
            <a:rect l="0" t="0" r="0" b="0"/>
            <a:pathLst>
              <a:path w="120000" h="120000" extrusionOk="0">
                <a:moveTo>
                  <a:pt x="49325" y="0"/>
                </a:moveTo>
                <a:cubicBezTo>
                  <a:pt x="57674" y="0"/>
                  <a:pt x="65058" y="7019"/>
                  <a:pt x="69179" y="18219"/>
                </a:cubicBezTo>
                <a:cubicBezTo>
                  <a:pt x="71776" y="14188"/>
                  <a:pt x="75252" y="11987"/>
                  <a:pt x="79031" y="11987"/>
                </a:cubicBezTo>
                <a:cubicBezTo>
                  <a:pt x="87238" y="11987"/>
                  <a:pt x="94019" y="22369"/>
                  <a:pt x="94791" y="35895"/>
                </a:cubicBezTo>
                <a:cubicBezTo>
                  <a:pt x="94933" y="35750"/>
                  <a:pt x="95076" y="35747"/>
                  <a:pt x="95220" y="35747"/>
                </a:cubicBezTo>
                <a:cubicBezTo>
                  <a:pt x="108905" y="35747"/>
                  <a:pt x="120000" y="54608"/>
                  <a:pt x="120000" y="77873"/>
                </a:cubicBezTo>
                <a:cubicBezTo>
                  <a:pt x="120000" y="99840"/>
                  <a:pt x="110109" y="117880"/>
                  <a:pt x="97485" y="119805"/>
                </a:cubicBezTo>
                <a:lnTo>
                  <a:pt x="97485" y="120000"/>
                </a:lnTo>
                <a:lnTo>
                  <a:pt x="95220" y="120000"/>
                </a:lnTo>
                <a:lnTo>
                  <a:pt x="27654" y="120000"/>
                </a:lnTo>
                <a:lnTo>
                  <a:pt x="27654" y="119685"/>
                </a:lnTo>
                <a:cubicBezTo>
                  <a:pt x="26712" y="119904"/>
                  <a:pt x="25752" y="120000"/>
                  <a:pt x="24779" y="120000"/>
                </a:cubicBezTo>
                <a:cubicBezTo>
                  <a:pt x="11094" y="120000"/>
                  <a:pt x="0" y="101139"/>
                  <a:pt x="0" y="77873"/>
                </a:cubicBezTo>
                <a:cubicBezTo>
                  <a:pt x="0" y="54608"/>
                  <a:pt x="11094" y="35747"/>
                  <a:pt x="24779" y="35747"/>
                </a:cubicBezTo>
                <a:lnTo>
                  <a:pt x="25282" y="35920"/>
                </a:lnTo>
                <a:cubicBezTo>
                  <a:pt x="26617" y="15537"/>
                  <a:pt x="36904" y="0"/>
                  <a:pt x="49325"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4" name="Shape 384"/>
          <p:cNvSpPr/>
          <p:nvPr/>
        </p:nvSpPr>
        <p:spPr>
          <a:xfrm>
            <a:off x="3608357" y="3924300"/>
            <a:ext cx="262122" cy="261356"/>
          </a:xfrm>
          <a:custGeom>
            <a:avLst/>
            <a:gdLst/>
            <a:ahLst/>
            <a:cxnLst/>
            <a:rect l="0" t="0" r="0" b="0"/>
            <a:pathLst>
              <a:path w="120000" h="120000" extrusionOk="0">
                <a:moveTo>
                  <a:pt x="26666" y="100217"/>
                </a:moveTo>
                <a:cubicBezTo>
                  <a:pt x="25193" y="100217"/>
                  <a:pt x="24000" y="101415"/>
                  <a:pt x="24000" y="102892"/>
                </a:cubicBezTo>
                <a:cubicBezTo>
                  <a:pt x="24000" y="104369"/>
                  <a:pt x="25193" y="105566"/>
                  <a:pt x="26666" y="105566"/>
                </a:cubicBezTo>
                <a:lnTo>
                  <a:pt x="93333" y="105566"/>
                </a:lnTo>
                <a:cubicBezTo>
                  <a:pt x="94806" y="105566"/>
                  <a:pt x="96000" y="104369"/>
                  <a:pt x="96000" y="102892"/>
                </a:cubicBezTo>
                <a:cubicBezTo>
                  <a:pt x="96000" y="101415"/>
                  <a:pt x="94806" y="100217"/>
                  <a:pt x="93333" y="100217"/>
                </a:cubicBezTo>
                <a:close/>
                <a:moveTo>
                  <a:pt x="26666" y="87913"/>
                </a:moveTo>
                <a:cubicBezTo>
                  <a:pt x="25193" y="87913"/>
                  <a:pt x="24000" y="89111"/>
                  <a:pt x="24000" y="90588"/>
                </a:cubicBezTo>
                <a:cubicBezTo>
                  <a:pt x="24000" y="92065"/>
                  <a:pt x="25193" y="93262"/>
                  <a:pt x="26666" y="93262"/>
                </a:cubicBezTo>
                <a:lnTo>
                  <a:pt x="93333" y="93262"/>
                </a:lnTo>
                <a:cubicBezTo>
                  <a:pt x="94806" y="93262"/>
                  <a:pt x="96000" y="92065"/>
                  <a:pt x="96000" y="90588"/>
                </a:cubicBezTo>
                <a:cubicBezTo>
                  <a:pt x="96000" y="89111"/>
                  <a:pt x="94806" y="87913"/>
                  <a:pt x="93333" y="87913"/>
                </a:cubicBezTo>
                <a:close/>
                <a:moveTo>
                  <a:pt x="26666" y="75609"/>
                </a:moveTo>
                <a:cubicBezTo>
                  <a:pt x="25193" y="75609"/>
                  <a:pt x="24000" y="76806"/>
                  <a:pt x="24000" y="78284"/>
                </a:cubicBezTo>
                <a:cubicBezTo>
                  <a:pt x="24000" y="79761"/>
                  <a:pt x="25193" y="80958"/>
                  <a:pt x="26666" y="80958"/>
                </a:cubicBezTo>
                <a:lnTo>
                  <a:pt x="93333" y="80958"/>
                </a:lnTo>
                <a:cubicBezTo>
                  <a:pt x="94806" y="80958"/>
                  <a:pt x="96000" y="79761"/>
                  <a:pt x="96000" y="78284"/>
                </a:cubicBezTo>
                <a:cubicBezTo>
                  <a:pt x="96000" y="76806"/>
                  <a:pt x="94806" y="75609"/>
                  <a:pt x="93333" y="75609"/>
                </a:cubicBezTo>
                <a:close/>
                <a:moveTo>
                  <a:pt x="26666" y="63305"/>
                </a:moveTo>
                <a:cubicBezTo>
                  <a:pt x="25193" y="63305"/>
                  <a:pt x="24000" y="64502"/>
                  <a:pt x="24000" y="65979"/>
                </a:cubicBezTo>
                <a:cubicBezTo>
                  <a:pt x="24000" y="67457"/>
                  <a:pt x="25193" y="68654"/>
                  <a:pt x="26666" y="68654"/>
                </a:cubicBezTo>
                <a:lnTo>
                  <a:pt x="93333" y="68654"/>
                </a:lnTo>
                <a:cubicBezTo>
                  <a:pt x="94806" y="68654"/>
                  <a:pt x="96000" y="67457"/>
                  <a:pt x="96000" y="65979"/>
                </a:cubicBezTo>
                <a:cubicBezTo>
                  <a:pt x="96000" y="64502"/>
                  <a:pt x="94806" y="63305"/>
                  <a:pt x="93333" y="63305"/>
                </a:cubicBezTo>
                <a:close/>
                <a:moveTo>
                  <a:pt x="26666" y="51001"/>
                </a:moveTo>
                <a:cubicBezTo>
                  <a:pt x="25193" y="51001"/>
                  <a:pt x="24000" y="52198"/>
                  <a:pt x="24000" y="53675"/>
                </a:cubicBezTo>
                <a:cubicBezTo>
                  <a:pt x="24000" y="55152"/>
                  <a:pt x="25193" y="56350"/>
                  <a:pt x="26666" y="56350"/>
                </a:cubicBezTo>
                <a:lnTo>
                  <a:pt x="93333" y="56350"/>
                </a:lnTo>
                <a:cubicBezTo>
                  <a:pt x="94806" y="56350"/>
                  <a:pt x="96000" y="55152"/>
                  <a:pt x="96000" y="53675"/>
                </a:cubicBezTo>
                <a:cubicBezTo>
                  <a:pt x="96000" y="52198"/>
                  <a:pt x="94806" y="51001"/>
                  <a:pt x="93333" y="51001"/>
                </a:cubicBezTo>
                <a:close/>
                <a:moveTo>
                  <a:pt x="26666" y="38697"/>
                </a:moveTo>
                <a:cubicBezTo>
                  <a:pt x="25193" y="38697"/>
                  <a:pt x="24000" y="39894"/>
                  <a:pt x="24000" y="41371"/>
                </a:cubicBezTo>
                <a:cubicBezTo>
                  <a:pt x="24000" y="42848"/>
                  <a:pt x="25193" y="44046"/>
                  <a:pt x="26666" y="44046"/>
                </a:cubicBezTo>
                <a:lnTo>
                  <a:pt x="93333" y="44046"/>
                </a:lnTo>
                <a:cubicBezTo>
                  <a:pt x="94806" y="44046"/>
                  <a:pt x="96000" y="42848"/>
                  <a:pt x="96000" y="41371"/>
                </a:cubicBezTo>
                <a:cubicBezTo>
                  <a:pt x="96000" y="39894"/>
                  <a:pt x="94806" y="38697"/>
                  <a:pt x="93333" y="38697"/>
                </a:cubicBezTo>
                <a:close/>
                <a:moveTo>
                  <a:pt x="0" y="11366"/>
                </a:moveTo>
                <a:lnTo>
                  <a:pt x="6739" y="11366"/>
                </a:lnTo>
                <a:lnTo>
                  <a:pt x="6739" y="17459"/>
                </a:lnTo>
                <a:cubicBezTo>
                  <a:pt x="6739" y="22260"/>
                  <a:pt x="10619" y="26151"/>
                  <a:pt x="15405" y="26151"/>
                </a:cubicBezTo>
                <a:cubicBezTo>
                  <a:pt x="20192" y="26151"/>
                  <a:pt x="24072" y="22260"/>
                  <a:pt x="24072" y="17459"/>
                </a:cubicBezTo>
                <a:lnTo>
                  <a:pt x="24072" y="11366"/>
                </a:lnTo>
                <a:lnTo>
                  <a:pt x="29716" y="11366"/>
                </a:lnTo>
                <a:lnTo>
                  <a:pt x="29716" y="17459"/>
                </a:lnTo>
                <a:cubicBezTo>
                  <a:pt x="29716" y="22260"/>
                  <a:pt x="33597" y="26151"/>
                  <a:pt x="38383" y="26151"/>
                </a:cubicBezTo>
                <a:cubicBezTo>
                  <a:pt x="43170" y="26151"/>
                  <a:pt x="47050" y="22260"/>
                  <a:pt x="47050" y="17459"/>
                </a:cubicBezTo>
                <a:lnTo>
                  <a:pt x="47050" y="11366"/>
                </a:lnTo>
                <a:lnTo>
                  <a:pt x="52694" y="11366"/>
                </a:lnTo>
                <a:lnTo>
                  <a:pt x="52694" y="17459"/>
                </a:lnTo>
                <a:cubicBezTo>
                  <a:pt x="52694" y="22260"/>
                  <a:pt x="56574" y="26151"/>
                  <a:pt x="61361" y="26151"/>
                </a:cubicBezTo>
                <a:cubicBezTo>
                  <a:pt x="66147" y="26151"/>
                  <a:pt x="70028" y="22260"/>
                  <a:pt x="70028" y="17459"/>
                </a:cubicBezTo>
                <a:lnTo>
                  <a:pt x="70028" y="11366"/>
                </a:lnTo>
                <a:lnTo>
                  <a:pt x="75672" y="11366"/>
                </a:lnTo>
                <a:lnTo>
                  <a:pt x="75672" y="17459"/>
                </a:lnTo>
                <a:cubicBezTo>
                  <a:pt x="75672" y="22260"/>
                  <a:pt x="79552" y="26151"/>
                  <a:pt x="84339" y="26151"/>
                </a:cubicBezTo>
                <a:cubicBezTo>
                  <a:pt x="89125" y="26151"/>
                  <a:pt x="93005" y="22260"/>
                  <a:pt x="93005" y="17459"/>
                </a:cubicBezTo>
                <a:lnTo>
                  <a:pt x="93005" y="11366"/>
                </a:lnTo>
                <a:lnTo>
                  <a:pt x="98650" y="11366"/>
                </a:lnTo>
                <a:lnTo>
                  <a:pt x="98650" y="17459"/>
                </a:lnTo>
                <a:cubicBezTo>
                  <a:pt x="98650" y="22259"/>
                  <a:pt x="102530" y="26151"/>
                  <a:pt x="107316" y="26151"/>
                </a:cubicBezTo>
                <a:cubicBezTo>
                  <a:pt x="112103" y="26151"/>
                  <a:pt x="115983" y="22259"/>
                  <a:pt x="115983" y="17459"/>
                </a:cubicBezTo>
                <a:lnTo>
                  <a:pt x="115983" y="11366"/>
                </a:lnTo>
                <a:lnTo>
                  <a:pt x="120000" y="11366"/>
                </a:lnTo>
                <a:lnTo>
                  <a:pt x="120000" y="120000"/>
                </a:lnTo>
                <a:lnTo>
                  <a:pt x="0" y="120000"/>
                </a:lnTo>
                <a:close/>
                <a:moveTo>
                  <a:pt x="15405" y="0"/>
                </a:moveTo>
                <a:cubicBezTo>
                  <a:pt x="17983" y="0"/>
                  <a:pt x="20072" y="2095"/>
                  <a:pt x="20072" y="4680"/>
                </a:cubicBezTo>
                <a:lnTo>
                  <a:pt x="20072" y="18051"/>
                </a:lnTo>
                <a:cubicBezTo>
                  <a:pt x="20072" y="20636"/>
                  <a:pt x="17983" y="22732"/>
                  <a:pt x="15405" y="22732"/>
                </a:cubicBezTo>
                <a:cubicBezTo>
                  <a:pt x="12828" y="22732"/>
                  <a:pt x="10739" y="20636"/>
                  <a:pt x="10739" y="18051"/>
                </a:cubicBezTo>
                <a:lnTo>
                  <a:pt x="10739" y="4680"/>
                </a:lnTo>
                <a:cubicBezTo>
                  <a:pt x="10739" y="2095"/>
                  <a:pt x="12828" y="0"/>
                  <a:pt x="15405" y="0"/>
                </a:cubicBezTo>
                <a:close/>
                <a:moveTo>
                  <a:pt x="38383" y="0"/>
                </a:moveTo>
                <a:cubicBezTo>
                  <a:pt x="40960" y="0"/>
                  <a:pt x="43050" y="2095"/>
                  <a:pt x="43050" y="4680"/>
                </a:cubicBezTo>
                <a:lnTo>
                  <a:pt x="43050" y="18051"/>
                </a:lnTo>
                <a:cubicBezTo>
                  <a:pt x="43050" y="20636"/>
                  <a:pt x="40960" y="22732"/>
                  <a:pt x="38383" y="22732"/>
                </a:cubicBezTo>
                <a:cubicBezTo>
                  <a:pt x="35806" y="22732"/>
                  <a:pt x="33716" y="20636"/>
                  <a:pt x="33716" y="18051"/>
                </a:cubicBezTo>
                <a:lnTo>
                  <a:pt x="33716" y="4680"/>
                </a:lnTo>
                <a:cubicBezTo>
                  <a:pt x="33716" y="2095"/>
                  <a:pt x="35806" y="0"/>
                  <a:pt x="38383" y="0"/>
                </a:cubicBezTo>
                <a:close/>
                <a:moveTo>
                  <a:pt x="61361" y="0"/>
                </a:moveTo>
                <a:cubicBezTo>
                  <a:pt x="63938" y="0"/>
                  <a:pt x="66028" y="2095"/>
                  <a:pt x="66028" y="4680"/>
                </a:cubicBezTo>
                <a:lnTo>
                  <a:pt x="66028" y="18051"/>
                </a:lnTo>
                <a:cubicBezTo>
                  <a:pt x="66028" y="20636"/>
                  <a:pt x="63938" y="22731"/>
                  <a:pt x="61361" y="22731"/>
                </a:cubicBezTo>
                <a:cubicBezTo>
                  <a:pt x="58784" y="22731"/>
                  <a:pt x="56694" y="20636"/>
                  <a:pt x="56694" y="18051"/>
                </a:cubicBezTo>
                <a:lnTo>
                  <a:pt x="56694" y="4680"/>
                </a:lnTo>
                <a:cubicBezTo>
                  <a:pt x="56694" y="2095"/>
                  <a:pt x="58784" y="0"/>
                  <a:pt x="61361" y="0"/>
                </a:cubicBezTo>
                <a:close/>
                <a:moveTo>
                  <a:pt x="84339" y="0"/>
                </a:moveTo>
                <a:cubicBezTo>
                  <a:pt x="86916" y="0"/>
                  <a:pt x="89005" y="2095"/>
                  <a:pt x="89005" y="4680"/>
                </a:cubicBezTo>
                <a:lnTo>
                  <a:pt x="89005" y="18051"/>
                </a:lnTo>
                <a:cubicBezTo>
                  <a:pt x="89005" y="20636"/>
                  <a:pt x="86916" y="22731"/>
                  <a:pt x="84339" y="22731"/>
                </a:cubicBezTo>
                <a:cubicBezTo>
                  <a:pt x="81761" y="22731"/>
                  <a:pt x="79672" y="20636"/>
                  <a:pt x="79672" y="18051"/>
                </a:cubicBezTo>
                <a:lnTo>
                  <a:pt x="79672" y="4680"/>
                </a:lnTo>
                <a:cubicBezTo>
                  <a:pt x="79672" y="2095"/>
                  <a:pt x="81761" y="0"/>
                  <a:pt x="84339" y="0"/>
                </a:cubicBezTo>
                <a:close/>
                <a:moveTo>
                  <a:pt x="107316" y="0"/>
                </a:moveTo>
                <a:cubicBezTo>
                  <a:pt x="109894" y="0"/>
                  <a:pt x="111983" y="2095"/>
                  <a:pt x="111983" y="4680"/>
                </a:cubicBezTo>
                <a:lnTo>
                  <a:pt x="111983" y="18051"/>
                </a:lnTo>
                <a:cubicBezTo>
                  <a:pt x="111983" y="20636"/>
                  <a:pt x="109894" y="22731"/>
                  <a:pt x="107316" y="22731"/>
                </a:cubicBezTo>
                <a:cubicBezTo>
                  <a:pt x="104739" y="22731"/>
                  <a:pt x="102650" y="20636"/>
                  <a:pt x="102650" y="18051"/>
                </a:cubicBezTo>
                <a:lnTo>
                  <a:pt x="102650" y="4680"/>
                </a:lnTo>
                <a:cubicBezTo>
                  <a:pt x="102650" y="2095"/>
                  <a:pt x="104739" y="0"/>
                  <a:pt x="107316"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5" name="Shape 385"/>
          <p:cNvSpPr/>
          <p:nvPr/>
        </p:nvSpPr>
        <p:spPr>
          <a:xfrm>
            <a:off x="6076950" y="2419350"/>
            <a:ext cx="310864" cy="310864"/>
          </a:xfrm>
          <a:custGeom>
            <a:avLst/>
            <a:gdLst/>
            <a:ahLst/>
            <a:cxnLst/>
            <a:rect l="0" t="0" r="0" b="0"/>
            <a:pathLst>
              <a:path w="120000" h="120000" extrusionOk="0">
                <a:moveTo>
                  <a:pt x="52419" y="72135"/>
                </a:moveTo>
                <a:lnTo>
                  <a:pt x="31039" y="106364"/>
                </a:lnTo>
                <a:cubicBezTo>
                  <a:pt x="48614" y="117343"/>
                  <a:pt x="70886" y="117439"/>
                  <a:pt x="88556" y="106615"/>
                </a:cubicBezTo>
                <a:lnTo>
                  <a:pt x="67470" y="72194"/>
                </a:lnTo>
                <a:cubicBezTo>
                  <a:pt x="65314" y="73574"/>
                  <a:pt x="62747" y="74346"/>
                  <a:pt x="60000" y="74346"/>
                </a:cubicBezTo>
                <a:cubicBezTo>
                  <a:pt x="57208" y="74346"/>
                  <a:pt x="54602" y="73548"/>
                  <a:pt x="52419" y="72135"/>
                </a:cubicBezTo>
                <a:close/>
                <a:moveTo>
                  <a:pt x="60000" y="50036"/>
                </a:moveTo>
                <a:cubicBezTo>
                  <a:pt x="54497" y="50036"/>
                  <a:pt x="50036" y="54497"/>
                  <a:pt x="50036" y="60000"/>
                </a:cubicBezTo>
                <a:cubicBezTo>
                  <a:pt x="50036" y="65503"/>
                  <a:pt x="54497" y="69964"/>
                  <a:pt x="60000" y="69964"/>
                </a:cubicBezTo>
                <a:cubicBezTo>
                  <a:pt x="65503" y="69964"/>
                  <a:pt x="69964" y="65503"/>
                  <a:pt x="69964" y="60000"/>
                </a:cubicBezTo>
                <a:cubicBezTo>
                  <a:pt x="69964" y="54497"/>
                  <a:pt x="65503" y="50036"/>
                  <a:pt x="60000" y="50036"/>
                </a:cubicBezTo>
                <a:close/>
                <a:moveTo>
                  <a:pt x="86091" y="11961"/>
                </a:moveTo>
                <a:lnTo>
                  <a:pt x="66816" y="47449"/>
                </a:lnTo>
                <a:cubicBezTo>
                  <a:pt x="71315" y="49821"/>
                  <a:pt x="74346" y="54556"/>
                  <a:pt x="74346" y="60000"/>
                </a:cubicBezTo>
                <a:lnTo>
                  <a:pt x="74296" y="60496"/>
                </a:lnTo>
                <a:lnTo>
                  <a:pt x="114633" y="61898"/>
                </a:lnTo>
                <a:cubicBezTo>
                  <a:pt x="115353" y="41188"/>
                  <a:pt x="104301" y="21852"/>
                  <a:pt x="86091" y="11961"/>
                </a:cubicBezTo>
                <a:close/>
                <a:moveTo>
                  <a:pt x="34327" y="11736"/>
                </a:moveTo>
                <a:cubicBezTo>
                  <a:pt x="16032" y="21468"/>
                  <a:pt x="4812" y="40707"/>
                  <a:pt x="5351" y="61423"/>
                </a:cubicBezTo>
                <a:lnTo>
                  <a:pt x="45691" y="60372"/>
                </a:lnTo>
                <a:cubicBezTo>
                  <a:pt x="45655" y="60249"/>
                  <a:pt x="45653" y="60124"/>
                  <a:pt x="45653" y="60000"/>
                </a:cubicBezTo>
                <a:cubicBezTo>
                  <a:pt x="45653" y="54512"/>
                  <a:pt x="48734" y="49744"/>
                  <a:pt x="53292" y="47390"/>
                </a:cubicBezTo>
                <a:close/>
                <a:moveTo>
                  <a:pt x="60000" y="0"/>
                </a:moveTo>
                <a:cubicBezTo>
                  <a:pt x="93137" y="0"/>
                  <a:pt x="120000" y="26862"/>
                  <a:pt x="120000" y="60000"/>
                </a:cubicBezTo>
                <a:cubicBezTo>
                  <a:pt x="120000" y="93137"/>
                  <a:pt x="93137" y="120000"/>
                  <a:pt x="60000" y="120000"/>
                </a:cubicBezTo>
                <a:cubicBezTo>
                  <a:pt x="26862" y="120000"/>
                  <a:pt x="0" y="93137"/>
                  <a:pt x="0" y="60000"/>
                </a:cubicBezTo>
                <a:cubicBezTo>
                  <a:pt x="0" y="26862"/>
                  <a:pt x="26862" y="0"/>
                  <a:pt x="60000"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553739" y="771525"/>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209566" y="1514475"/>
            <a:ext cx="3168131" cy="2496520"/>
          </a:xfrm>
          <a:prstGeom prst="rect">
            <a:avLst/>
          </a:prstGeom>
          <a:noFill/>
          <a:ln>
            <a:noFill/>
          </a:ln>
        </p:spPr>
        <p:txBody>
          <a:bodyPr wrap="square" lIns="91425" tIns="45700" rIns="91425" bIns="45700" anchor="ctr" anchorCtr="0">
            <a:noAutofit/>
          </a:bodyPr>
          <a:lstStyle/>
          <a:p>
            <a:pPr algn="ctr"/>
            <a:r>
              <a:rPr lang="en" sz="3200" b="1">
                <a:solidFill>
                  <a:srgbClr val="595959"/>
                </a:solidFill>
              </a:rPr>
              <a:t>Satisfy</a:t>
            </a:r>
            <a:br>
              <a:rPr lang="en-US">
                <a:solidFill>
                  <a:schemeClr val="tx1"/>
                </a:solidFill>
              </a:rPr>
            </a:br>
            <a:r>
              <a:rPr lang="en" sz="3200" b="1">
                <a:solidFill>
                  <a:srgbClr val="595959"/>
                </a:solidFill>
              </a:rPr>
              <a:t>your </a:t>
            </a:r>
            <a:br>
              <a:rPr lang="en-US">
                <a:solidFill>
                  <a:schemeClr val="tx1"/>
                </a:solidFill>
              </a:rPr>
            </a:br>
            <a:r>
              <a:rPr lang="en" sz="3200" b="1" i="0" u="none" strike="noStrike" cap="none">
                <a:solidFill>
                  <a:srgbClr val="595959"/>
                </a:solidFill>
                <a:sym typeface="Arial"/>
              </a:rPr>
              <a:t>Student</a:t>
            </a:r>
            <a:br>
              <a:rPr lang="en-US">
                <a:solidFill>
                  <a:schemeClr val="tx1"/>
                </a:solidFill>
              </a:rPr>
            </a:br>
            <a:r>
              <a:rPr lang="en" sz="3200" b="1" i="0" u="none" strike="noStrike" cap="none">
                <a:solidFill>
                  <a:srgbClr val="595959"/>
                </a:solidFill>
                <a:sym typeface="Arial"/>
              </a:rPr>
              <a:t>Visa</a:t>
            </a:r>
            <a:br>
              <a:rPr lang="en-US">
                <a:solidFill>
                  <a:schemeClr val="tx1"/>
                </a:solidFill>
              </a:rPr>
            </a:br>
            <a:r>
              <a:rPr lang="en" sz="3200" b="1">
                <a:solidFill>
                  <a:srgbClr val="595959"/>
                </a:solidFill>
              </a:rPr>
              <a:t>Requirement</a:t>
            </a:r>
            <a:r>
              <a:rPr lang="en-AU" sz="3200" b="1">
                <a:solidFill>
                  <a:srgbClr val="595959"/>
                </a:solidFill>
              </a:rPr>
              <a:t>s!!</a:t>
            </a:r>
            <a:endParaRPr lang="en" sz="3200">
              <a:solidFill>
                <a:srgbClr val="595959"/>
              </a:solidFill>
            </a:endParaRPr>
          </a:p>
          <a:p>
            <a:pPr marL="0" marR="0" lvl="0" indent="0" algn="l">
              <a:spcBef>
                <a:spcPts val="0"/>
              </a:spcBef>
              <a:buFont typeface="Arial"/>
              <a:buNone/>
            </a:pPr>
            <a:endParaRPr lang="en" sz="3200" b="1" i="0" u="none" strike="noStrike" cap="none">
              <a:solidFill>
                <a:srgbClr val="595959"/>
              </a:solidFill>
            </a:endParaRPr>
          </a:p>
        </p:txBody>
      </p:sp>
      <p:sp>
        <p:nvSpPr>
          <p:cNvPr id="734" name="Shape 734"/>
          <p:cNvSpPr/>
          <p:nvPr/>
        </p:nvSpPr>
        <p:spPr>
          <a:xfrm>
            <a:off x="3810299" y="771525"/>
            <a:ext cx="4932000" cy="3428816"/>
          </a:xfrm>
          <a:prstGeom prst="rect">
            <a:avLst/>
          </a:prstGeom>
          <a:noFill/>
          <a:ln>
            <a:noFill/>
          </a:ln>
        </p:spPr>
        <p:txBody>
          <a:bodyPr wrap="square" lIns="91425" tIns="45700" rIns="91425" bIns="45700" anchor="ctr" anchorCtr="0">
            <a:noAutofit/>
          </a:bodyPr>
          <a:lstStyle/>
          <a:p>
            <a:pPr algn="ctr" rtl="0"/>
            <a:r>
              <a:rPr lang="en-US" b="0" i="0" u="sng" dirty="0">
                <a:solidFill>
                  <a:srgbClr val="E54632"/>
                </a:solidFill>
                <a:latin typeface="Arial"/>
              </a:rPr>
              <a:t>Don’t ignore the warning emails </a:t>
            </a:r>
            <a:r>
              <a:rPr lang="en-US" b="0" i="0" dirty="0">
                <a:latin typeface="Arial"/>
              </a:rPr>
              <a:t>​</a:t>
            </a:r>
          </a:p>
          <a:p>
            <a:pPr algn="ctr"/>
            <a:r>
              <a:rPr lang="en-US" b="0" i="0" u="none" strike="noStrike" dirty="0">
                <a:solidFill>
                  <a:srgbClr val="3F3F3F"/>
                </a:solidFill>
                <a:latin typeface="Arial"/>
              </a:rPr>
              <a:t>YOU HAVE TO RESPOND. </a:t>
            </a:r>
            <a:endParaRPr lang="en-US" dirty="0">
              <a:solidFill>
                <a:srgbClr val="3F3F3F"/>
              </a:solidFill>
            </a:endParaRPr>
          </a:p>
          <a:p>
            <a:pPr algn="ctr"/>
            <a:r>
              <a:rPr lang="en-US" b="0" i="0" dirty="0">
                <a:latin typeface="Arial"/>
              </a:rPr>
              <a:t>​</a:t>
            </a:r>
            <a:endParaRPr lang="en-US" dirty="0">
              <a:solidFill>
                <a:schemeClr val="tx1"/>
              </a:solidFill>
            </a:endParaRPr>
          </a:p>
          <a:p>
            <a:pPr algn="ctr" rtl="0"/>
            <a:r>
              <a:rPr lang="en-US" b="0" i="0" u="none" strike="noStrike" dirty="0">
                <a:solidFill>
                  <a:srgbClr val="3F3F3F"/>
                </a:solidFill>
                <a:latin typeface="Arial"/>
              </a:rPr>
              <a:t>All </a:t>
            </a:r>
            <a:r>
              <a:rPr lang="en-US" dirty="0">
                <a:solidFill>
                  <a:srgbClr val="3F3F3F"/>
                </a:solidFill>
              </a:rPr>
              <a:t>EGI</a:t>
            </a:r>
            <a:r>
              <a:rPr lang="en-US" b="0" i="0" u="none" strike="noStrike" dirty="0">
                <a:solidFill>
                  <a:srgbClr val="3F3F3F"/>
                </a:solidFill>
                <a:latin typeface="Arial"/>
              </a:rPr>
              <a:t> </a:t>
            </a:r>
            <a:r>
              <a:rPr lang="en-AU" b="0" i="0" u="none" strike="noStrike" dirty="0">
                <a:solidFill>
                  <a:srgbClr val="3F3F3F"/>
                </a:solidFill>
                <a:latin typeface="Arial"/>
              </a:rPr>
              <a:t>warnings</a:t>
            </a:r>
            <a:r>
              <a:rPr lang="en-US" b="0" i="0" u="none" strike="noStrike" dirty="0">
                <a:solidFill>
                  <a:srgbClr val="3F3F3F"/>
                </a:solidFill>
                <a:latin typeface="Arial"/>
              </a:rPr>
              <a:t> require </a:t>
            </a:r>
            <a:r>
              <a:rPr lang="en-AU" b="0" i="0" u="none" strike="noStrike" dirty="0">
                <a:solidFill>
                  <a:srgbClr val="3F3F3F"/>
                </a:solidFill>
                <a:latin typeface="Arial"/>
              </a:rPr>
              <a:t>a</a:t>
            </a:r>
            <a:r>
              <a:rPr lang="en-US" b="0" i="0" u="none" strike="noStrike" dirty="0">
                <a:solidFill>
                  <a:srgbClr val="3F3F3F"/>
                </a:solidFill>
                <a:latin typeface="Arial"/>
              </a:rPr>
              <a:t> response f</a:t>
            </a:r>
            <a:r>
              <a:rPr lang="en-AU" b="0" i="0" u="none" strike="noStrike" dirty="0">
                <a:solidFill>
                  <a:srgbClr val="3F3F3F"/>
                </a:solidFill>
                <a:latin typeface="Arial"/>
              </a:rPr>
              <a:t>rom</a:t>
            </a:r>
            <a:r>
              <a:rPr lang="en-US" b="0" i="0" u="none" strike="noStrike" dirty="0">
                <a:solidFill>
                  <a:srgbClr val="3F3F3F"/>
                </a:solidFill>
                <a:latin typeface="Arial"/>
              </a:rPr>
              <a:t> you. If you </a:t>
            </a:r>
            <a:r>
              <a:rPr lang="en-AU" b="0" i="0" u="none" strike="noStrike" dirty="0">
                <a:solidFill>
                  <a:srgbClr val="3F3F3F"/>
                </a:solidFill>
                <a:latin typeface="Arial"/>
              </a:rPr>
              <a:t>get an email and </a:t>
            </a:r>
            <a:r>
              <a:rPr lang="en-US" b="0" i="0" u="none" strike="noStrike" dirty="0">
                <a:solidFill>
                  <a:srgbClr val="3F3F3F"/>
                </a:solidFill>
                <a:latin typeface="Arial"/>
              </a:rPr>
              <a:t>are not sure, see the staff member who sent the </a:t>
            </a:r>
            <a:r>
              <a:rPr lang="en-AU" b="0" i="0" u="none" strike="noStrike" dirty="0">
                <a:solidFill>
                  <a:srgbClr val="3F3F3F"/>
                </a:solidFill>
                <a:latin typeface="Arial"/>
              </a:rPr>
              <a:t>email</a:t>
            </a:r>
            <a:r>
              <a:rPr lang="en-US" b="0" i="0" u="none" strike="noStrike" dirty="0">
                <a:solidFill>
                  <a:srgbClr val="3F3F3F"/>
                </a:solidFill>
                <a:latin typeface="Arial"/>
              </a:rPr>
              <a:t>.</a:t>
            </a:r>
            <a:r>
              <a:rPr lang="en-US" b="0" i="0" dirty="0">
                <a:latin typeface="Arial"/>
              </a:rPr>
              <a:t>​</a:t>
            </a:r>
          </a:p>
          <a:p>
            <a:pPr algn="l" rtl="0"/>
            <a:r>
              <a:rPr lang="en-US" b="0" i="0" dirty="0">
                <a:latin typeface="Arial"/>
              </a:rPr>
              <a:t>​</a:t>
            </a:r>
          </a:p>
          <a:p>
            <a:pPr lvl="0" algn="ctr" rtl="0">
              <a:buChar char="•"/>
            </a:pPr>
            <a:r>
              <a:rPr lang="en-US" b="0" i="0" u="none" strike="noStrike" dirty="0">
                <a:solidFill>
                  <a:srgbClr val="3F3F3F"/>
                </a:solidFill>
                <a:latin typeface="Arial"/>
                <a:ea typeface="Arial"/>
                <a:cs typeface="Arial"/>
              </a:rPr>
              <a:t>If you</a:t>
            </a:r>
            <a:r>
              <a:rPr lang="en-AU" b="0" i="0" u="none" strike="noStrike" dirty="0">
                <a:solidFill>
                  <a:srgbClr val="3F3F3F"/>
                </a:solidFill>
                <a:latin typeface="Arial"/>
                <a:ea typeface="Arial"/>
                <a:cs typeface="Arial"/>
              </a:rPr>
              <a:t> </a:t>
            </a:r>
            <a:r>
              <a:rPr lang="en-US" dirty="0">
                <a:solidFill>
                  <a:srgbClr val="3F3F3F"/>
                </a:solidFill>
              </a:rPr>
              <a:t>have</a:t>
            </a:r>
            <a:r>
              <a:rPr lang="en-US" b="0" i="0" u="none" strike="noStrike" dirty="0">
                <a:solidFill>
                  <a:srgbClr val="3F3F3F"/>
                </a:solidFill>
                <a:latin typeface="Arial"/>
                <a:ea typeface="Arial"/>
                <a:cs typeface="Arial"/>
              </a:rPr>
              <a:t> problems </a:t>
            </a:r>
            <a:r>
              <a:rPr lang="en-AU" b="0" i="0" u="none" strike="noStrike" dirty="0">
                <a:solidFill>
                  <a:srgbClr val="3F3F3F"/>
                </a:solidFill>
                <a:latin typeface="Arial"/>
                <a:ea typeface="Arial"/>
                <a:cs typeface="Arial"/>
              </a:rPr>
              <a:t>of any sort,</a:t>
            </a:r>
            <a:r>
              <a:rPr lang="en-US" b="0" i="0" u="none" strike="noStrike" dirty="0">
                <a:solidFill>
                  <a:srgbClr val="3F3F3F"/>
                </a:solidFill>
                <a:latin typeface="Arial"/>
                <a:ea typeface="Arial"/>
                <a:cs typeface="Arial"/>
              </a:rPr>
              <a:t> come and see us as soon as possible and apply for Compassionate Leave.</a:t>
            </a:r>
            <a:r>
              <a:rPr lang="en-US" b="0" i="0" dirty="0">
                <a:latin typeface="Arial"/>
                <a:ea typeface="Arial"/>
                <a:cs typeface="Arial"/>
              </a:rPr>
              <a:t>​</a:t>
            </a:r>
          </a:p>
          <a:p>
            <a:pPr algn="l" rtl="0"/>
            <a:r>
              <a:rPr lang="en-US" b="0" i="0" dirty="0">
                <a:latin typeface="Arial"/>
              </a:rPr>
              <a:t>​</a:t>
            </a:r>
          </a:p>
          <a:p>
            <a:pPr lvl="0" algn="ctr" rtl="0">
              <a:buChar char="•"/>
            </a:pPr>
            <a:r>
              <a:rPr lang="en-US" b="0" i="0" u="none" strike="noStrike" dirty="0">
                <a:solidFill>
                  <a:srgbClr val="3F3F3F"/>
                </a:solidFill>
                <a:latin typeface="Arial"/>
                <a:ea typeface="Arial"/>
                <a:cs typeface="Arial"/>
              </a:rPr>
              <a:t>If you do not satisfy your visa requirements, your </a:t>
            </a:r>
            <a:r>
              <a:rPr lang="en-US" dirty="0">
                <a:solidFill>
                  <a:srgbClr val="3F3F3F"/>
                </a:solidFill>
              </a:rPr>
              <a:t>EGI</a:t>
            </a:r>
            <a:r>
              <a:rPr lang="en-US" b="0" i="0" u="none" strike="noStrike" dirty="0">
                <a:solidFill>
                  <a:srgbClr val="3F3F3F"/>
                </a:solidFill>
                <a:latin typeface="Arial"/>
                <a:ea typeface="Arial"/>
                <a:cs typeface="Arial"/>
              </a:rPr>
              <a:t> courses may be terminated, which may affect your student visa.</a:t>
            </a:r>
          </a:p>
        </p:txBody>
      </p:sp>
    </p:spTree>
    <p:extLst>
      <p:ext uri="{BB962C8B-B14F-4D97-AF65-F5344CB8AC3E}">
        <p14:creationId xmlns:p14="http://schemas.microsoft.com/office/powerpoint/2010/main" val="2250598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95825" y="643684"/>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295298" y="1557415"/>
            <a:ext cx="2735252" cy="2017751"/>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 sz="3200" b="1" dirty="0">
                <a:solidFill>
                  <a:srgbClr val="595959"/>
                </a:solidFill>
              </a:rPr>
              <a:t>Appeals</a:t>
            </a:r>
            <a:br>
              <a:rPr lang="en-US" dirty="0">
                <a:solidFill>
                  <a:schemeClr val="tx1"/>
                </a:solidFill>
              </a:rPr>
            </a:br>
            <a:r>
              <a:rPr lang="en" sz="3200" b="1" i="0" u="none" strike="noStrike" cap="none" dirty="0">
                <a:solidFill>
                  <a:srgbClr val="595959"/>
                </a:solidFill>
                <a:sym typeface="Arial"/>
              </a:rPr>
              <a:t>&amp;</a:t>
            </a:r>
            <a:br>
              <a:rPr lang="en-US" dirty="0">
                <a:solidFill>
                  <a:schemeClr val="tx1"/>
                </a:solidFill>
              </a:rPr>
            </a:br>
            <a:r>
              <a:rPr lang="en" sz="3200" b="1" dirty="0">
                <a:solidFill>
                  <a:srgbClr val="595959"/>
                </a:solidFill>
              </a:rPr>
              <a:t>Complaints</a:t>
            </a:r>
            <a:endParaRPr lang="en" sz="3200" b="1" i="0" u="none" strike="noStrike" cap="none" dirty="0">
              <a:solidFill>
                <a:srgbClr val="595959"/>
              </a:solidFill>
            </a:endParaRPr>
          </a:p>
        </p:txBody>
      </p:sp>
      <p:sp>
        <p:nvSpPr>
          <p:cNvPr id="734" name="Shape 734"/>
          <p:cNvSpPr/>
          <p:nvPr/>
        </p:nvSpPr>
        <p:spPr>
          <a:xfrm>
            <a:off x="3657600" y="643685"/>
            <a:ext cx="4758885" cy="3434406"/>
          </a:xfrm>
          <a:prstGeom prst="rect">
            <a:avLst/>
          </a:prstGeom>
          <a:noFill/>
          <a:ln>
            <a:noFill/>
          </a:ln>
        </p:spPr>
        <p:txBody>
          <a:bodyPr wrap="square" lIns="91425" tIns="45700" rIns="91425" bIns="45700" anchor="ctr" anchorCtr="0">
            <a:noAutofit/>
          </a:bodyPr>
          <a:lstStyle/>
          <a:p>
            <a:pPr algn="ctr"/>
            <a:r>
              <a:rPr lang="en-US" b="1" i="0" u="sng" dirty="0">
                <a:solidFill>
                  <a:srgbClr val="3F3F3F"/>
                </a:solidFill>
                <a:latin typeface="Arial"/>
              </a:rPr>
              <a:t>You have a right to appeal against being reported </a:t>
            </a:r>
            <a:r>
              <a:rPr lang="en-US" b="1" u="sng" dirty="0">
                <a:solidFill>
                  <a:srgbClr val="3F3F3F"/>
                </a:solidFill>
              </a:rPr>
              <a:t>by EGI.</a:t>
            </a:r>
            <a:endParaRPr lang="en-US" dirty="0"/>
          </a:p>
          <a:p>
            <a:r>
              <a:rPr lang="en-US" sz="1200" b="0" i="0" dirty="0">
                <a:latin typeface="Arial"/>
              </a:rPr>
              <a:t>​</a:t>
            </a:r>
            <a:endParaRPr lang="en-US" sz="1200" dirty="0"/>
          </a:p>
          <a:p>
            <a:pPr algn="ctr" rtl="0">
              <a:buChar char="•"/>
            </a:pPr>
            <a:r>
              <a:rPr lang="en-US" sz="1200" b="0" i="0" u="none" strike="noStrike" dirty="0">
                <a:solidFill>
                  <a:srgbClr val="3F3F3F"/>
                </a:solidFill>
                <a:latin typeface="Arial"/>
                <a:ea typeface="Arial"/>
                <a:cs typeface="Arial"/>
              </a:rPr>
              <a:t> You have a right to appeal any EGI decision internally via</a:t>
            </a:r>
            <a:endParaRPr lang="en-US" sz="1200" dirty="0">
              <a:solidFill>
                <a:schemeClr val="tx1"/>
              </a:solidFill>
            </a:endParaRPr>
          </a:p>
          <a:p>
            <a:pPr algn="ctr"/>
            <a:r>
              <a:rPr lang="en-US" sz="1200" dirty="0">
                <a:solidFill>
                  <a:srgbClr val="0070C0"/>
                </a:solidFill>
              </a:rPr>
              <a:t>https://egi.eca.edu.au/form-library/ ​</a:t>
            </a:r>
          </a:p>
          <a:p>
            <a:pPr algn="ctr"/>
            <a:endParaRPr lang="en-US" sz="1200" b="0" i="0" dirty="0">
              <a:solidFill>
                <a:srgbClr val="0070C0"/>
              </a:solidFill>
            </a:endParaRPr>
          </a:p>
          <a:p>
            <a:pPr lvl="0" algn="ctr" rtl="0">
              <a:buChar char="•"/>
            </a:pPr>
            <a:r>
              <a:rPr lang="en-US" sz="1200" b="0" i="0" u="none" strike="noStrike" dirty="0">
                <a:solidFill>
                  <a:srgbClr val="3F3F3F"/>
                </a:solidFill>
                <a:latin typeface="Arial"/>
                <a:ea typeface="Arial"/>
                <a:cs typeface="Arial"/>
              </a:rPr>
              <a:t>If the internal appeal is unsuccessful, you may appeal externally to the Overseas Student Ombudsman:</a:t>
            </a:r>
            <a:r>
              <a:rPr lang="en-US" sz="1200" b="0" i="0" dirty="0">
                <a:latin typeface="Arial"/>
                <a:ea typeface="Arial"/>
                <a:cs typeface="Arial"/>
              </a:rPr>
              <a:t>​</a:t>
            </a:r>
          </a:p>
          <a:p>
            <a:pPr algn="ctr"/>
            <a:r>
              <a:rPr lang="en-US" sz="1200" dirty="0">
                <a:solidFill>
                  <a:srgbClr val="0070C0"/>
                </a:solidFill>
                <a:latin typeface="Segoe UI"/>
              </a:rPr>
              <a:t>http://www.ombudsman.gov.au/about/overseas-students</a:t>
            </a:r>
          </a:p>
          <a:p>
            <a:pPr algn="ctr"/>
            <a:r>
              <a:rPr lang="en-US" sz="1200" b="0" i="0" dirty="0">
                <a:latin typeface="Segoe UI"/>
              </a:rPr>
              <a:t>​</a:t>
            </a:r>
            <a:endParaRPr lang="en-US" sz="1200" b="0" i="0" dirty="0"/>
          </a:p>
          <a:p>
            <a:pPr lvl="0" algn="ctr" rtl="0">
              <a:buChar char="•"/>
            </a:pPr>
            <a:r>
              <a:rPr lang="en-US" sz="1200" b="0" i="0" u="none" strike="noStrike" dirty="0">
                <a:solidFill>
                  <a:srgbClr val="3F3F3F"/>
                </a:solidFill>
                <a:latin typeface="Arial"/>
                <a:ea typeface="Arial"/>
                <a:cs typeface="Arial"/>
              </a:rPr>
              <a:t>If you are unhappy with the facilities, trainers, student services or procedures, you have the rights to submit a complaint online via</a:t>
            </a:r>
            <a:endParaRPr lang="en-US" sz="1200" b="0" i="0" dirty="0">
              <a:latin typeface="Arial"/>
              <a:ea typeface="Arial"/>
              <a:cs typeface="Arial"/>
            </a:endParaRPr>
          </a:p>
          <a:p>
            <a:pPr algn="ctr"/>
            <a:r>
              <a:rPr lang="en-US" sz="1200" dirty="0">
                <a:solidFill>
                  <a:srgbClr val="0070C0"/>
                </a:solidFill>
              </a:rPr>
              <a:t>https://egi.eca.edu.au/form-library/ </a:t>
            </a:r>
            <a:r>
              <a:rPr lang="en-US" sz="1200" b="0" i="0" dirty="0">
                <a:latin typeface="Arial"/>
              </a:rPr>
              <a:t>​</a:t>
            </a:r>
          </a:p>
        </p:txBody>
      </p:sp>
    </p:spTree>
    <p:extLst>
      <p:ext uri="{BB962C8B-B14F-4D97-AF65-F5344CB8AC3E}">
        <p14:creationId xmlns:p14="http://schemas.microsoft.com/office/powerpoint/2010/main" val="18829173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3650" b="1">
                <a:solidFill>
                  <a:schemeClr val="lt1"/>
                </a:solidFill>
                <a:latin typeface="Arial"/>
                <a:ea typeface="Arial"/>
                <a:cs typeface="Arial"/>
                <a:sym typeface="Arial"/>
              </a:rPr>
              <a:t>CHERRIELYN ABANES</a:t>
            </a:r>
            <a:endParaRPr lang="en" sz="365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886199" y="1764442"/>
            <a:ext cx="5257799"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a:solidFill>
                  <a:schemeClr val="lt1"/>
                </a:solidFill>
                <a:latin typeface="Arial"/>
                <a:ea typeface="Arial"/>
                <a:cs typeface="Arial"/>
                <a:sym typeface="Arial"/>
              </a:rPr>
              <a:t>Student Services Officer</a:t>
            </a:r>
          </a:p>
        </p:txBody>
      </p:sp>
      <p:sp>
        <p:nvSpPr>
          <p:cNvPr id="8" name="Shape 185">
            <a:extLst>
              <a:ext uri="{FF2B5EF4-FFF2-40B4-BE49-F238E27FC236}">
                <a16:creationId xmlns:a16="http://schemas.microsoft.com/office/drawing/2014/main" id="{E18F7506-B01F-4986-931C-433B88B731E3}"/>
              </a:ext>
            </a:extLst>
          </p:cNvPr>
          <p:cNvSpPr txBox="1"/>
          <p:nvPr/>
        </p:nvSpPr>
        <p:spPr>
          <a:xfrm>
            <a:off x="3886196" y="2237245"/>
            <a:ext cx="2759244"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cherrielyn.abanes@</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970421" y="1764442"/>
            <a:ext cx="51735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172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p:nvPr/>
        </p:nvSpPr>
        <p:spPr>
          <a:xfrm>
            <a:off x="4908172" y="2000387"/>
            <a:ext cx="3670638"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79" name="Shape 279"/>
          <p:cNvSpPr/>
          <p:nvPr/>
        </p:nvSpPr>
        <p:spPr>
          <a:xfrm>
            <a:off x="4908172" y="3238842"/>
            <a:ext cx="3670638"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grpSp>
        <p:nvGrpSpPr>
          <p:cNvPr id="280" name="Shape 280"/>
          <p:cNvGrpSpPr/>
          <p:nvPr/>
        </p:nvGrpSpPr>
        <p:grpSpPr>
          <a:xfrm>
            <a:off x="4058860" y="987781"/>
            <a:ext cx="1052368" cy="3696329"/>
            <a:chOff x="4058860" y="987781"/>
            <a:chExt cx="1052368" cy="3696329"/>
          </a:xfrm>
        </p:grpSpPr>
        <p:sp>
          <p:nvSpPr>
            <p:cNvPr id="281" name="Shape 281"/>
            <p:cNvSpPr/>
            <p:nvPr/>
          </p:nvSpPr>
          <p:spPr>
            <a:xfrm rot="36931">
              <a:off x="4285570" y="3801165"/>
              <a:ext cx="592195" cy="863021"/>
            </a:xfrm>
            <a:custGeom>
              <a:avLst/>
              <a:gdLst/>
              <a:ahLst/>
              <a:cxnLst/>
              <a:rect l="0" t="0" r="0" b="0"/>
              <a:pathLst>
                <a:path w="120000" h="120000" extrusionOk="0">
                  <a:moveTo>
                    <a:pt x="0" y="0"/>
                  </a:moveTo>
                  <a:lnTo>
                    <a:pt x="120000" y="0"/>
                  </a:lnTo>
                  <a:lnTo>
                    <a:pt x="120000" y="19312"/>
                  </a:lnTo>
                  <a:lnTo>
                    <a:pt x="119932" y="19312"/>
                  </a:lnTo>
                  <a:lnTo>
                    <a:pt x="59999" y="120000"/>
                  </a:lnTo>
                  <a:lnTo>
                    <a:pt x="67" y="19312"/>
                  </a:lnTo>
                  <a:lnTo>
                    <a:pt x="0" y="19312"/>
                  </a:lnTo>
                  <a:lnTo>
                    <a:pt x="0" y="19199"/>
                  </a:lnTo>
                  <a:close/>
                </a:path>
              </a:pathLst>
            </a:custGeom>
            <a:gradFill>
              <a:gsLst>
                <a:gs pos="0">
                  <a:srgbClr val="F9B57C"/>
                </a:gs>
                <a:gs pos="100000">
                  <a:srgbClr val="F9B57C"/>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2" name="Shape 282"/>
            <p:cNvSpPr/>
            <p:nvPr/>
          </p:nvSpPr>
          <p:spPr>
            <a:xfrm>
              <a:off x="4468857" y="3793500"/>
              <a:ext cx="200342" cy="872829"/>
            </a:xfrm>
            <a:custGeom>
              <a:avLst/>
              <a:gdLst/>
              <a:ahLst/>
              <a:cxnLst/>
              <a:rect l="0" t="0" r="0" b="0"/>
              <a:pathLst>
                <a:path w="120000" h="120000" extrusionOk="0">
                  <a:moveTo>
                    <a:pt x="0" y="0"/>
                  </a:moveTo>
                  <a:lnTo>
                    <a:pt x="120000" y="0"/>
                  </a:lnTo>
                  <a:lnTo>
                    <a:pt x="120000" y="14012"/>
                  </a:lnTo>
                  <a:lnTo>
                    <a:pt x="63584" y="119999"/>
                  </a:lnTo>
                  <a:lnTo>
                    <a:pt x="89" y="19095"/>
                  </a:lnTo>
                  <a:lnTo>
                    <a:pt x="0" y="19095"/>
                  </a:lnTo>
                  <a:lnTo>
                    <a:pt x="0" y="18984"/>
                  </a:lnTo>
                  <a:lnTo>
                    <a:pt x="0" y="0"/>
                  </a:lnTo>
                  <a:close/>
                </a:path>
              </a:pathLst>
            </a:custGeom>
            <a:gradFill>
              <a:gsLst>
                <a:gs pos="0">
                  <a:srgbClr val="FBC9A0"/>
                </a:gs>
                <a:gs pos="100000">
                  <a:srgbClr val="FBC9A0"/>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4" name="Shape 284"/>
            <p:cNvSpPr/>
            <p:nvPr/>
          </p:nvSpPr>
          <p:spPr>
            <a:xfrm>
              <a:off x="4486591" y="1953886"/>
              <a:ext cx="196906" cy="1950905"/>
            </a:xfrm>
            <a:custGeom>
              <a:avLst/>
              <a:gdLst/>
              <a:ahLst/>
              <a:cxnLst/>
              <a:rect l="0" t="0" r="0" b="0"/>
              <a:pathLst>
                <a:path w="120000" h="120000" extrusionOk="0">
                  <a:moveTo>
                    <a:pt x="0" y="0"/>
                  </a:moveTo>
                  <a:lnTo>
                    <a:pt x="62125" y="4092"/>
                  </a:lnTo>
                  <a:lnTo>
                    <a:pt x="120000" y="279"/>
                  </a:lnTo>
                  <a:lnTo>
                    <a:pt x="120000" y="120000"/>
                  </a:lnTo>
                  <a:lnTo>
                    <a:pt x="117742" y="120000"/>
                  </a:lnTo>
                  <a:cubicBezTo>
                    <a:pt x="111637" y="116499"/>
                    <a:pt x="88069" y="113915"/>
                    <a:pt x="60000" y="113915"/>
                  </a:cubicBezTo>
                  <a:cubicBezTo>
                    <a:pt x="31930" y="113915"/>
                    <a:pt x="8363" y="116499"/>
                    <a:pt x="2258" y="120000"/>
                  </a:cubicBezTo>
                  <a:lnTo>
                    <a:pt x="0" y="120000"/>
                  </a:lnTo>
                  <a:close/>
                </a:path>
              </a:pathLst>
            </a:custGeom>
            <a:gradFill>
              <a:gsLst>
                <a:gs pos="0">
                  <a:schemeClr val="bg1"/>
                </a:gs>
                <a:gs pos="100000">
                  <a:schemeClr val="bg1"/>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5" name="Shape 285"/>
            <p:cNvSpPr/>
            <p:nvPr/>
          </p:nvSpPr>
          <p:spPr>
            <a:xfrm>
              <a:off x="4683483" y="1895514"/>
              <a:ext cx="196906" cy="2011393"/>
            </a:xfrm>
            <a:custGeom>
              <a:avLst/>
              <a:gdLst/>
              <a:ahLst/>
              <a:cxnLst/>
              <a:rect l="0" t="0" r="0" b="0"/>
              <a:pathLst>
                <a:path w="120000" h="120000" extrusionOk="0">
                  <a:moveTo>
                    <a:pt x="58770" y="0"/>
                  </a:moveTo>
                  <a:lnTo>
                    <a:pt x="120000" y="0"/>
                  </a:lnTo>
                  <a:lnTo>
                    <a:pt x="120000" y="120000"/>
                  </a:lnTo>
                  <a:lnTo>
                    <a:pt x="117742" y="120000"/>
                  </a:lnTo>
                  <a:cubicBezTo>
                    <a:pt x="111637" y="116604"/>
                    <a:pt x="88069" y="114098"/>
                    <a:pt x="60000" y="114098"/>
                  </a:cubicBezTo>
                  <a:cubicBezTo>
                    <a:pt x="31930" y="114098"/>
                    <a:pt x="8363" y="116604"/>
                    <a:pt x="2258" y="120000"/>
                  </a:cubicBezTo>
                  <a:lnTo>
                    <a:pt x="0" y="120000"/>
                  </a:lnTo>
                  <a:lnTo>
                    <a:pt x="0" y="3754"/>
                  </a:lnTo>
                  <a:close/>
                </a:path>
              </a:pathLst>
            </a:cu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86" name="Shape 286"/>
            <p:cNvSpPr/>
            <p:nvPr/>
          </p:nvSpPr>
          <p:spPr>
            <a:xfrm rot="10800000">
              <a:off x="4478338" y="4423239"/>
              <a:ext cx="196906" cy="260871"/>
            </a:xfrm>
            <a:prstGeom prst="triangle">
              <a:avLst>
                <a:gd name="adj" fmla="val 50000"/>
              </a:avLst>
            </a:prstGeom>
            <a:solidFill>
              <a:srgbClr val="3F3F3F"/>
            </a:solidFill>
            <a:ln>
              <a:noFill/>
            </a:ln>
          </p:spPr>
          <p:txBody>
            <a:bodyPr wrap="square" lIns="91425" tIns="45700" rIns="91425" bIns="45700" anchor="ctr" anchorCtr="0">
              <a:noAutofit/>
            </a:bodyPr>
            <a:lstStyle/>
            <a:p>
              <a:pPr algn="ctr"/>
              <a:endParaRPr sz="1800">
                <a:solidFill>
                  <a:srgbClr val="FFFFFF"/>
                </a:solidFill>
              </a:endParaRPr>
            </a:p>
          </p:txBody>
        </p:sp>
        <p:sp>
          <p:nvSpPr>
            <p:cNvPr id="287" name="Shape 287"/>
            <p:cNvSpPr/>
            <p:nvPr/>
          </p:nvSpPr>
          <p:spPr>
            <a:xfrm rot="-5400000">
              <a:off x="4098945" y="947696"/>
              <a:ext cx="972197" cy="1052368"/>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rgbClr val="3F3F3F"/>
            </a:solidFill>
            <a:ln>
              <a:noFill/>
            </a:ln>
          </p:spPr>
          <p:txBody>
            <a:bodyPr wrap="square" lIns="91425" tIns="45700" rIns="91425" bIns="45700" anchor="ctr" anchorCtr="0">
              <a:noAutofit/>
            </a:bodyPr>
            <a:lstStyle/>
            <a:p>
              <a:pPr algn="ctr"/>
              <a:endParaRPr sz="1800">
                <a:solidFill>
                  <a:srgbClr val="FFFFFF"/>
                </a:solidFill>
              </a:endParaRPr>
            </a:p>
          </p:txBody>
        </p:sp>
      </p:grpSp>
      <p:sp>
        <p:nvSpPr>
          <p:cNvPr id="288" name="Shape 288"/>
          <p:cNvSpPr/>
          <p:nvPr/>
        </p:nvSpPr>
        <p:spPr>
          <a:xfrm>
            <a:off x="683569" y="2013823"/>
            <a:ext cx="3572184"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90" name="Shape 290"/>
          <p:cNvSpPr/>
          <p:nvPr/>
        </p:nvSpPr>
        <p:spPr>
          <a:xfrm>
            <a:off x="683569" y="3252278"/>
            <a:ext cx="3572184"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91" name="Shape 291"/>
          <p:cNvSpPr txBox="1"/>
          <p:nvPr/>
        </p:nvSpPr>
        <p:spPr>
          <a:xfrm>
            <a:off x="5081675" y="2026498"/>
            <a:ext cx="2371794" cy="307777"/>
          </a:xfrm>
          <a:prstGeom prst="rect">
            <a:avLst/>
          </a:prstGeom>
          <a:noFill/>
          <a:ln>
            <a:noFill/>
          </a:ln>
        </p:spPr>
        <p:txBody>
          <a:bodyPr wrap="square" lIns="91425" tIns="45700" rIns="91425" bIns="45700" anchor="t" anchorCtr="0">
            <a:noAutofit/>
          </a:bodyPr>
          <a:lstStyle/>
          <a:p>
            <a:pPr>
              <a:buSzPct val="25000"/>
            </a:pPr>
            <a:r>
              <a:rPr lang="en" b="1">
                <a:solidFill>
                  <a:srgbClr val="FFFFFF"/>
                </a:solidFill>
              </a:rPr>
              <a:t>10-15 Working Days</a:t>
            </a:r>
          </a:p>
        </p:txBody>
      </p:sp>
      <p:sp>
        <p:nvSpPr>
          <p:cNvPr id="292" name="Shape 292"/>
          <p:cNvSpPr txBox="1"/>
          <p:nvPr/>
        </p:nvSpPr>
        <p:spPr>
          <a:xfrm>
            <a:off x="5081675" y="2743103"/>
            <a:ext cx="2371794" cy="307777"/>
          </a:xfrm>
          <a:prstGeom prst="rect">
            <a:avLst/>
          </a:prstGeom>
          <a:noFill/>
          <a:ln>
            <a:noFill/>
          </a:ln>
        </p:spPr>
        <p:txBody>
          <a:bodyPr wrap="square" lIns="91425" tIns="45700" rIns="91425" bIns="45700" anchor="t" anchorCtr="0">
            <a:noAutofit/>
          </a:bodyPr>
          <a:lstStyle/>
          <a:p>
            <a:pPr>
              <a:buSzPct val="25000"/>
            </a:pPr>
            <a:r>
              <a:rPr lang="en" b="1">
                <a:solidFill>
                  <a:srgbClr val="FFFFFF"/>
                </a:solidFill>
              </a:rPr>
              <a:t>Add Contents Title</a:t>
            </a:r>
          </a:p>
        </p:txBody>
      </p:sp>
      <p:sp>
        <p:nvSpPr>
          <p:cNvPr id="293" name="Shape 293"/>
          <p:cNvSpPr txBox="1"/>
          <p:nvPr/>
        </p:nvSpPr>
        <p:spPr>
          <a:xfrm>
            <a:off x="5081675" y="3285499"/>
            <a:ext cx="2371794" cy="307777"/>
          </a:xfrm>
          <a:prstGeom prst="rect">
            <a:avLst/>
          </a:prstGeom>
          <a:noFill/>
          <a:ln>
            <a:noFill/>
          </a:ln>
        </p:spPr>
        <p:txBody>
          <a:bodyPr wrap="square" lIns="91425" tIns="45700" rIns="91425" bIns="45700" anchor="t" anchorCtr="0">
            <a:noAutofit/>
          </a:bodyPr>
          <a:lstStyle/>
          <a:p>
            <a:pPr>
              <a:buSzPct val="25000"/>
            </a:pPr>
            <a:r>
              <a:rPr lang="en-US" b="1">
                <a:solidFill>
                  <a:srgbClr val="FFFFFF"/>
                </a:solidFill>
              </a:rPr>
              <a:t> Requirements</a:t>
            </a:r>
            <a:endParaRPr lang="en" b="1">
              <a:solidFill>
                <a:srgbClr val="FFFFFF"/>
              </a:solidFill>
            </a:endParaRPr>
          </a:p>
        </p:txBody>
      </p:sp>
      <p:sp>
        <p:nvSpPr>
          <p:cNvPr id="294" name="Shape 294"/>
          <p:cNvSpPr txBox="1"/>
          <p:nvPr/>
        </p:nvSpPr>
        <p:spPr>
          <a:xfrm>
            <a:off x="1691680" y="2045722"/>
            <a:ext cx="2371794" cy="307777"/>
          </a:xfrm>
          <a:prstGeom prst="rect">
            <a:avLst/>
          </a:prstGeom>
          <a:noFill/>
          <a:ln>
            <a:noFill/>
          </a:ln>
        </p:spPr>
        <p:txBody>
          <a:bodyPr wrap="square" lIns="91425" tIns="45700" rIns="91425" bIns="45700" anchor="t" anchorCtr="0">
            <a:noAutofit/>
          </a:bodyPr>
          <a:lstStyle/>
          <a:p>
            <a:pPr algn="r">
              <a:buSzPct val="25000"/>
            </a:pPr>
            <a:r>
              <a:rPr lang="en" b="1">
                <a:solidFill>
                  <a:srgbClr val="FFFFFF"/>
                </a:solidFill>
              </a:rPr>
              <a:t>2-3 Working Days</a:t>
            </a:r>
          </a:p>
        </p:txBody>
      </p:sp>
      <p:sp>
        <p:nvSpPr>
          <p:cNvPr id="296" name="Shape 296"/>
          <p:cNvSpPr txBox="1"/>
          <p:nvPr/>
        </p:nvSpPr>
        <p:spPr>
          <a:xfrm>
            <a:off x="1691680" y="3304723"/>
            <a:ext cx="2371794" cy="307777"/>
          </a:xfrm>
          <a:prstGeom prst="rect">
            <a:avLst/>
          </a:prstGeom>
          <a:noFill/>
          <a:ln>
            <a:noFill/>
          </a:ln>
        </p:spPr>
        <p:txBody>
          <a:bodyPr wrap="square" lIns="91425" tIns="45700" rIns="91425" bIns="45700" anchor="t" anchorCtr="0">
            <a:noAutofit/>
          </a:bodyPr>
          <a:lstStyle/>
          <a:p>
            <a:pPr algn="r">
              <a:buSzPct val="25000"/>
            </a:pPr>
            <a:r>
              <a:rPr lang="en" b="1">
                <a:solidFill>
                  <a:srgbClr val="FFFFFF"/>
                </a:solidFill>
              </a:rPr>
              <a:t>Requirements</a:t>
            </a:r>
          </a:p>
        </p:txBody>
      </p:sp>
      <p:sp>
        <p:nvSpPr>
          <p:cNvPr id="297" name="Shape 297"/>
          <p:cNvSpPr txBox="1"/>
          <p:nvPr/>
        </p:nvSpPr>
        <p:spPr>
          <a:xfrm>
            <a:off x="5111228" y="2393629"/>
            <a:ext cx="3277196" cy="770317"/>
          </a:xfrm>
          <a:prstGeom prst="rect">
            <a:avLst/>
          </a:prstGeom>
          <a:noFill/>
          <a:ln>
            <a:noFill/>
          </a:ln>
        </p:spPr>
        <p:txBody>
          <a:bodyPr wrap="square" lIns="91425" tIns="45700" rIns="91425" bIns="45700" anchor="t" anchorCtr="0">
            <a:noAutofit/>
          </a:bodyPr>
          <a:lstStyle/>
          <a:p>
            <a:r>
              <a:rPr lang="en-AU" sz="1200" dirty="0">
                <a:solidFill>
                  <a:srgbClr val="595959"/>
                </a:solidFill>
              </a:rPr>
              <a:t>●</a:t>
            </a:r>
            <a:r>
              <a:rPr lang="en-AU" sz="1200" dirty="0"/>
              <a:t>     </a:t>
            </a:r>
            <a:r>
              <a:rPr lang="en-US" sz="1200" dirty="0">
                <a:solidFill>
                  <a:schemeClr val="tx1">
                    <a:lumMod val="75000"/>
                    <a:lumOff val="25000"/>
                  </a:schemeClr>
                </a:solidFill>
                <a:latin typeface="Segoe UI" panose="020B0502040204020203" pitchFamily="34" charset="0"/>
                <a:cs typeface="Segoe UI" panose="020B0502040204020203" pitchFamily="34" charset="0"/>
              </a:rPr>
              <a:t>Certificate Award</a:t>
            </a:r>
          </a:p>
          <a:p>
            <a:r>
              <a:rPr lang="en-AU" sz="1200" dirty="0">
                <a:solidFill>
                  <a:srgbClr val="595959"/>
                </a:solidFill>
              </a:rPr>
              <a:t>●</a:t>
            </a:r>
            <a:r>
              <a:rPr lang="en-AU" sz="1200" dirty="0"/>
              <a:t>     </a:t>
            </a:r>
            <a:r>
              <a:rPr lang="en-US" sz="1200" dirty="0">
                <a:solidFill>
                  <a:schemeClr val="tx1">
                    <a:lumMod val="75000"/>
                    <a:lumOff val="25000"/>
                  </a:schemeClr>
                </a:solidFill>
                <a:latin typeface="Segoe UI" panose="020B0502040204020203" pitchFamily="34" charset="0"/>
                <a:cs typeface="Segoe UI" panose="020B0502040204020203" pitchFamily="34" charset="0"/>
              </a:rPr>
              <a:t>Transcript</a:t>
            </a:r>
          </a:p>
          <a:p>
            <a:r>
              <a:rPr lang="en-AU" sz="1200" dirty="0">
                <a:solidFill>
                  <a:srgbClr val="595959"/>
                </a:solidFill>
              </a:rPr>
              <a:t>●</a:t>
            </a:r>
            <a:r>
              <a:rPr lang="en-AU" sz="1200" dirty="0"/>
              <a:t>     </a:t>
            </a:r>
            <a:r>
              <a:rPr lang="en-US" sz="1200" dirty="0">
                <a:solidFill>
                  <a:schemeClr val="tx1">
                    <a:lumMod val="75000"/>
                    <a:lumOff val="25000"/>
                  </a:schemeClr>
                </a:solidFill>
                <a:latin typeface="Segoe UI" panose="020B0502040204020203" pitchFamily="34" charset="0"/>
                <a:cs typeface="Segoe UI" panose="020B0502040204020203" pitchFamily="34" charset="0"/>
              </a:rPr>
              <a:t>Completion Letter</a:t>
            </a:r>
          </a:p>
          <a:p>
            <a:r>
              <a:rPr lang="en-AU" sz="1200" dirty="0">
                <a:solidFill>
                  <a:srgbClr val="595959"/>
                </a:solidFill>
              </a:rPr>
              <a:t>●     Collection is only on FRIDAYS</a:t>
            </a:r>
            <a:endParaRPr lang="en-US" sz="1200"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99" name="Shape 299"/>
          <p:cNvSpPr txBox="1"/>
          <p:nvPr/>
        </p:nvSpPr>
        <p:spPr>
          <a:xfrm>
            <a:off x="5111228" y="3668782"/>
            <a:ext cx="3277196" cy="617468"/>
          </a:xfrm>
          <a:prstGeom prst="rect">
            <a:avLst/>
          </a:prstGeom>
          <a:noFill/>
          <a:ln>
            <a:noFill/>
          </a:ln>
        </p:spPr>
        <p:txBody>
          <a:bodyPr wrap="square" lIns="91425" tIns="45700" rIns="91425" bIns="45700" anchor="t" anchorCtr="0">
            <a:noAutofit/>
          </a:bodyPr>
          <a:lstStyle/>
          <a:p>
            <a:r>
              <a:rPr lang="en-AU" sz="1200" dirty="0">
                <a:solidFill>
                  <a:srgbClr val="595959"/>
                </a:solidFill>
              </a:rPr>
              <a:t>●     </a:t>
            </a:r>
            <a:r>
              <a:rPr lang="en-US" sz="1200" dirty="0">
                <a:solidFill>
                  <a:schemeClr val="tx1">
                    <a:lumMod val="75000"/>
                    <a:lumOff val="25000"/>
                  </a:schemeClr>
                </a:solidFill>
                <a:latin typeface="Segoe UI" panose="020B0502040204020203" pitchFamily="34" charset="0"/>
                <a:cs typeface="Segoe UI" panose="020B0502040204020203" pitchFamily="34" charset="0"/>
              </a:rPr>
              <a:t>Paid all the fees.</a:t>
            </a:r>
          </a:p>
          <a:p>
            <a:r>
              <a:rPr lang="en-AU" sz="1200" dirty="0">
                <a:solidFill>
                  <a:srgbClr val="595959"/>
                </a:solidFill>
              </a:rPr>
              <a:t>●     </a:t>
            </a:r>
            <a:r>
              <a:rPr lang="en-US" sz="1200" dirty="0">
                <a:solidFill>
                  <a:schemeClr val="tx1">
                    <a:lumMod val="75000"/>
                    <a:lumOff val="25000"/>
                  </a:schemeClr>
                </a:solidFill>
                <a:latin typeface="Segoe UI" panose="020B0502040204020203" pitchFamily="34" charset="0"/>
                <a:cs typeface="Segoe UI" panose="020B0502040204020203" pitchFamily="34" charset="0"/>
              </a:rPr>
              <a:t>Completed the survey.</a:t>
            </a:r>
          </a:p>
        </p:txBody>
      </p:sp>
      <p:sp>
        <p:nvSpPr>
          <p:cNvPr id="300" name="Shape 300"/>
          <p:cNvSpPr txBox="1"/>
          <p:nvPr/>
        </p:nvSpPr>
        <p:spPr>
          <a:xfrm>
            <a:off x="786278" y="2407529"/>
            <a:ext cx="3277196" cy="756417"/>
          </a:xfrm>
          <a:prstGeom prst="rect">
            <a:avLst/>
          </a:prstGeom>
          <a:noFill/>
          <a:ln>
            <a:noFill/>
          </a:ln>
        </p:spPr>
        <p:txBody>
          <a:bodyPr wrap="square" lIns="91425" tIns="45700" rIns="91425" bIns="45700" anchor="t" anchorCtr="0">
            <a:noAutofit/>
          </a:bodyPr>
          <a:lstStyle/>
          <a:p>
            <a:pPr algn="r"/>
            <a:r>
              <a:rPr lang="en-US" sz="1200">
                <a:solidFill>
                  <a:schemeClr val="tx1">
                    <a:lumMod val="75000"/>
                    <a:lumOff val="25000"/>
                  </a:schemeClr>
                </a:solidFill>
                <a:latin typeface="Segoe UI" panose="020B0502040204020203" pitchFamily="34" charset="0"/>
                <a:cs typeface="Segoe UI" panose="020B0502040204020203" pitchFamily="34" charset="0"/>
              </a:rPr>
              <a:t>Holiday Letter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Confirmation of Studies Letter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Student ID and Printer Card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Timetable/Class Changes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p:txBody>
      </p:sp>
      <p:sp>
        <p:nvSpPr>
          <p:cNvPr id="302" name="Shape 302"/>
          <p:cNvSpPr txBox="1"/>
          <p:nvPr/>
        </p:nvSpPr>
        <p:spPr>
          <a:xfrm>
            <a:off x="786278" y="3682682"/>
            <a:ext cx="3277196" cy="603568"/>
          </a:xfrm>
          <a:prstGeom prst="rect">
            <a:avLst/>
          </a:prstGeom>
          <a:noFill/>
          <a:ln>
            <a:noFill/>
          </a:ln>
        </p:spPr>
        <p:txBody>
          <a:bodyPr wrap="square" lIns="91425" tIns="45700" rIns="91425" bIns="45700" anchor="t" anchorCtr="0">
            <a:noAutofit/>
          </a:bodyPr>
          <a:lstStyle/>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Paid all the fees     </a:t>
            </a:r>
            <a:r>
              <a:rPr lang="en-AU" sz="1200" dirty="0">
                <a:solidFill>
                  <a:srgbClr val="595959"/>
                </a:solidFill>
              </a:rPr>
              <a:t>●</a:t>
            </a: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USI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Passed all the units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p:txBody>
      </p:sp>
      <p:sp>
        <p:nvSpPr>
          <p:cNvPr id="303" name="Shape 303"/>
          <p:cNvSpPr txBox="1">
            <a:spLocks noGrp="1"/>
          </p:cNvSpPr>
          <p:nvPr>
            <p:ph type="title"/>
          </p:nvPr>
        </p:nvSpPr>
        <p:spPr>
          <a:xfrm>
            <a:off x="13043" y="249706"/>
            <a:ext cx="9144000" cy="601800"/>
          </a:xfrm>
          <a:prstGeom prst="rect">
            <a:avLst/>
          </a:prstGeom>
        </p:spPr>
        <p:txBody>
          <a:bodyPr wrap="square" lIns="91425" tIns="91425" rIns="91425" bIns="91425" anchor="ctr" anchorCtr="0">
            <a:noAutofit/>
          </a:bodyPr>
          <a:lstStyle/>
          <a:p>
            <a:pPr lvl="0">
              <a:buClr>
                <a:schemeClr val="dk1"/>
              </a:buClr>
              <a:buSzPct val="25000"/>
            </a:pPr>
            <a:r>
              <a:rPr lang="en-US" sz="4000" b="1">
                <a:solidFill>
                  <a:srgbClr val="E54632"/>
                </a:solidFill>
              </a:rPr>
              <a:t>Student</a:t>
            </a:r>
            <a:r>
              <a:rPr lang="en" sz="4000" b="1">
                <a:solidFill>
                  <a:srgbClr val="595959"/>
                </a:solidFill>
              </a:rPr>
              <a:t> </a:t>
            </a:r>
            <a:r>
              <a:rPr lang="en-AU" sz="4000" b="1">
                <a:solidFill>
                  <a:srgbClr val="595959"/>
                </a:solidFill>
              </a:rPr>
              <a:t>Requests</a:t>
            </a:r>
            <a:endParaRPr lang="en" sz="4000">
              <a:solidFill>
                <a:schemeClr val="dk1"/>
              </a:solidFill>
            </a:endParaRPr>
          </a:p>
        </p:txBody>
      </p:sp>
      <p:sp>
        <p:nvSpPr>
          <p:cNvPr id="30" name="Shape 283"/>
          <p:cNvSpPr/>
          <p:nvPr/>
        </p:nvSpPr>
        <p:spPr>
          <a:xfrm>
            <a:off x="4291066" y="1891296"/>
            <a:ext cx="196906" cy="2011393"/>
          </a:xfrm>
          <a:custGeom>
            <a:avLst/>
            <a:gdLst/>
            <a:ahLst/>
            <a:cxnLst/>
            <a:rect l="0" t="0" r="0" b="0"/>
            <a:pathLst>
              <a:path w="120000" h="120000" extrusionOk="0">
                <a:moveTo>
                  <a:pt x="0" y="0"/>
                </a:moveTo>
                <a:lnTo>
                  <a:pt x="60708" y="0"/>
                </a:lnTo>
                <a:lnTo>
                  <a:pt x="120000" y="3787"/>
                </a:lnTo>
                <a:lnTo>
                  <a:pt x="120000" y="120000"/>
                </a:lnTo>
                <a:lnTo>
                  <a:pt x="117742" y="120000"/>
                </a:lnTo>
                <a:cubicBezTo>
                  <a:pt x="111637" y="116604"/>
                  <a:pt x="88069" y="114098"/>
                  <a:pt x="60000" y="114098"/>
                </a:cubicBezTo>
                <a:cubicBezTo>
                  <a:pt x="31930" y="114098"/>
                  <a:pt x="8363"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Tree>
    <p:extLst>
      <p:ext uri="{BB962C8B-B14F-4D97-AF65-F5344CB8AC3E}">
        <p14:creationId xmlns:p14="http://schemas.microsoft.com/office/powerpoint/2010/main" val="5126215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p:nvPr/>
        </p:nvSpPr>
        <p:spPr>
          <a:xfrm>
            <a:off x="563303" y="1557714"/>
            <a:ext cx="2160240" cy="2017751"/>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3F3F3F"/>
              </a:buClr>
              <a:buSzPct val="25000"/>
              <a:buFont typeface="Arial"/>
              <a:buNone/>
            </a:pPr>
            <a:r>
              <a:rPr lang="en-US" sz="3600" b="1" dirty="0">
                <a:solidFill>
                  <a:srgbClr val="3F3F3F"/>
                </a:solidFill>
                <a:latin typeface="Arial"/>
                <a:ea typeface="Arial"/>
                <a:cs typeface="Arial"/>
                <a:sym typeface="Arial"/>
              </a:rPr>
              <a:t>Student</a:t>
            </a:r>
            <a:r>
              <a:rPr lang="en" sz="3600" b="1" dirty="0">
                <a:solidFill>
                  <a:srgbClr val="E54632"/>
                </a:solidFill>
                <a:latin typeface="Arial"/>
                <a:ea typeface="Arial"/>
                <a:cs typeface="Arial"/>
                <a:sym typeface="Arial"/>
              </a:rPr>
              <a:t> </a:t>
            </a:r>
            <a:br>
              <a:rPr lang="en" sz="3600" b="1" dirty="0">
                <a:solidFill>
                  <a:srgbClr val="E54632"/>
                </a:solidFill>
                <a:latin typeface="Arial"/>
                <a:ea typeface="Arial"/>
                <a:cs typeface="Arial"/>
                <a:sym typeface="Arial"/>
              </a:rPr>
            </a:br>
            <a:r>
              <a:rPr lang="en" sz="3600" b="1" dirty="0">
                <a:solidFill>
                  <a:srgbClr val="E54632"/>
                </a:solidFill>
              </a:rPr>
              <a:t>Support</a:t>
            </a:r>
            <a:r>
              <a:rPr lang="en" sz="3600" b="1" dirty="0">
                <a:solidFill>
                  <a:srgbClr val="E54632"/>
                </a:solidFill>
                <a:latin typeface="Arial"/>
                <a:ea typeface="Arial"/>
                <a:cs typeface="Arial"/>
                <a:sym typeface="Arial"/>
              </a:rPr>
              <a:t> </a:t>
            </a:r>
            <a:br>
              <a:rPr lang="en" sz="3600" b="1" dirty="0">
                <a:solidFill>
                  <a:srgbClr val="595959"/>
                </a:solidFill>
                <a:latin typeface="Arial"/>
                <a:ea typeface="Arial"/>
                <a:cs typeface="Arial"/>
                <a:sym typeface="Arial"/>
              </a:rPr>
            </a:br>
            <a:r>
              <a:rPr lang="en" sz="3600" b="1" dirty="0">
                <a:solidFill>
                  <a:srgbClr val="595959"/>
                </a:solidFill>
              </a:rPr>
              <a:t>Services</a:t>
            </a:r>
            <a:endParaRPr lang="en" sz="3600" b="1" dirty="0">
              <a:solidFill>
                <a:srgbClr val="595959"/>
              </a:solidFill>
              <a:latin typeface="Arial"/>
              <a:ea typeface="Arial"/>
              <a:cs typeface="Arial"/>
              <a:sym typeface="Arial"/>
            </a:endParaRPr>
          </a:p>
        </p:txBody>
      </p:sp>
      <p:grpSp>
        <p:nvGrpSpPr>
          <p:cNvPr id="743" name="Shape 743"/>
          <p:cNvGrpSpPr/>
          <p:nvPr/>
        </p:nvGrpSpPr>
        <p:grpSpPr>
          <a:xfrm>
            <a:off x="3246752" y="656238"/>
            <a:ext cx="2593340" cy="3530502"/>
            <a:chOff x="3274805" y="801339"/>
            <a:chExt cx="2593340" cy="3530502"/>
          </a:xfrm>
        </p:grpSpPr>
        <p:sp>
          <p:nvSpPr>
            <p:cNvPr id="744" name="Shape 744"/>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5" name="Shape 745"/>
            <p:cNvSpPr/>
            <p:nvPr/>
          </p:nvSpPr>
          <p:spPr>
            <a:xfrm>
              <a:off x="3466380" y="928382"/>
              <a:ext cx="2243304" cy="3276416"/>
            </a:xfrm>
            <a:prstGeom prst="rect">
              <a:avLst/>
            </a:prstGeom>
            <a:no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6" name="Shape 746"/>
          <p:cNvGrpSpPr/>
          <p:nvPr/>
        </p:nvGrpSpPr>
        <p:grpSpPr>
          <a:xfrm>
            <a:off x="5979080" y="673806"/>
            <a:ext cx="2593340" cy="3530502"/>
            <a:chOff x="3274805" y="801339"/>
            <a:chExt cx="2593340" cy="3530502"/>
          </a:xfrm>
        </p:grpSpPr>
        <p:sp>
          <p:nvSpPr>
            <p:cNvPr id="747" name="Shape 747"/>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8" name="Shape 748"/>
            <p:cNvSpPr/>
            <p:nvPr/>
          </p:nvSpPr>
          <p:spPr>
            <a:xfrm>
              <a:off x="3466380" y="928382"/>
              <a:ext cx="2243304" cy="3276416"/>
            </a:xfrm>
            <a:prstGeom prst="rect">
              <a:avLst/>
            </a:prstGeom>
            <a:no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751" name="Shape 751"/>
          <p:cNvSpPr txBox="1"/>
          <p:nvPr/>
        </p:nvSpPr>
        <p:spPr>
          <a:xfrm>
            <a:off x="3310967" y="1062818"/>
            <a:ext cx="2572326" cy="2717342"/>
          </a:xfrm>
          <a:prstGeom prst="rect">
            <a:avLst/>
          </a:prstGeom>
          <a:noFill/>
          <a:ln>
            <a:noFill/>
          </a:ln>
        </p:spPr>
        <p:txBody>
          <a:bodyPr wrap="square" lIns="91425" tIns="45700" rIns="91425" bIns="45700" anchor="t" anchorCtr="0">
            <a:noAutofit/>
          </a:bodyPr>
          <a:lstStyle/>
          <a:p>
            <a:pPr marL="285750" lvl="0" indent="-285750">
              <a:buFont typeface="Arial"/>
              <a:buChar char="•"/>
              <a:defRPr/>
            </a:pPr>
            <a:r>
              <a:rPr lang="en-US" sz="1200" b="1">
                <a:solidFill>
                  <a:prstClr val="black"/>
                </a:solidFill>
                <a:latin typeface="+mj-lt"/>
                <a:cs typeface="Segoe UI"/>
              </a:rPr>
              <a:t>Update Contact Details</a:t>
            </a:r>
          </a:p>
          <a:p>
            <a:pPr lvl="0">
              <a:defRPr/>
            </a:pPr>
            <a:endParaRPr lang="en-US" sz="1200" b="1">
              <a:solidFill>
                <a:prstClr val="black"/>
              </a:solidFill>
              <a:latin typeface="+mj-lt"/>
              <a:cs typeface="Segoe UI"/>
            </a:endParaRPr>
          </a:p>
          <a:p>
            <a:pPr marL="285750" lvl="0" indent="-285750">
              <a:buFont typeface="Arial"/>
              <a:buChar char="•"/>
              <a:defRPr/>
            </a:pPr>
            <a:r>
              <a:rPr lang="en-US" sz="1200" b="1">
                <a:solidFill>
                  <a:prstClr val="black"/>
                </a:solidFill>
                <a:latin typeface="+mj-lt"/>
                <a:cs typeface="Segoe UI"/>
              </a:rPr>
              <a:t>Enrolment &amp; registration</a:t>
            </a:r>
          </a:p>
          <a:p>
            <a:pPr lvl="0">
              <a:defRPr/>
            </a:pPr>
            <a:endParaRPr lang="en-US" sz="1200" b="1">
              <a:solidFill>
                <a:prstClr val="black"/>
              </a:solidFill>
              <a:latin typeface="+mj-lt"/>
              <a:cs typeface="Segoe UI"/>
            </a:endParaRPr>
          </a:p>
          <a:p>
            <a:pPr marL="285750" lvl="0" indent="-285750">
              <a:buFont typeface="Arial"/>
              <a:buChar char="•"/>
              <a:defRPr/>
            </a:pPr>
            <a:r>
              <a:rPr lang="en-US" sz="1200" b="1">
                <a:solidFill>
                  <a:prstClr val="black"/>
                </a:solidFill>
                <a:latin typeface="+mj-lt"/>
                <a:cs typeface="Segoe UI"/>
              </a:rPr>
              <a:t>Fees and refunds</a:t>
            </a:r>
          </a:p>
          <a:p>
            <a:pPr lvl="0">
              <a:defRPr/>
            </a:pPr>
            <a:endParaRPr lang="en-US" sz="1200" b="1">
              <a:solidFill>
                <a:prstClr val="black"/>
              </a:solidFill>
              <a:latin typeface="+mj-lt"/>
              <a:cs typeface="Segoe UI"/>
            </a:endParaRPr>
          </a:p>
          <a:p>
            <a:pPr marL="285750" lvl="0" indent="-285750">
              <a:buFont typeface="Arial"/>
              <a:buChar char="•"/>
              <a:defRPr/>
            </a:pPr>
            <a:r>
              <a:rPr lang="en-US" sz="1200" b="1">
                <a:solidFill>
                  <a:prstClr val="black"/>
                </a:solidFill>
                <a:latin typeface="+mj-lt"/>
                <a:cs typeface="Segoe UI"/>
              </a:rPr>
              <a:t>Credit transfer application</a:t>
            </a:r>
          </a:p>
          <a:p>
            <a:pPr lvl="0">
              <a:defRPr/>
            </a:pPr>
            <a:endParaRPr lang="en-US" sz="1200" b="1">
              <a:solidFill>
                <a:prstClr val="black"/>
              </a:solidFill>
              <a:latin typeface="+mj-lt"/>
              <a:cs typeface="Segoe UI"/>
            </a:endParaRPr>
          </a:p>
          <a:p>
            <a:pPr marL="285750" lvl="0" indent="-285750">
              <a:buFont typeface="Arial"/>
              <a:buChar char="•"/>
              <a:defRPr/>
            </a:pPr>
            <a:r>
              <a:rPr lang="en-US" sz="1200" b="1">
                <a:solidFill>
                  <a:prstClr val="black"/>
                </a:solidFill>
                <a:latin typeface="+mj-lt"/>
                <a:cs typeface="Segoe UI"/>
              </a:rPr>
              <a:t>Access to student RTOM portal</a:t>
            </a:r>
          </a:p>
          <a:p>
            <a:pPr lvl="0">
              <a:defRPr/>
            </a:pPr>
            <a:endParaRPr lang="en-US" sz="1200" b="1">
              <a:solidFill>
                <a:prstClr val="black"/>
              </a:solidFill>
              <a:latin typeface="+mj-lt"/>
              <a:cs typeface="Segoe UI"/>
            </a:endParaRPr>
          </a:p>
          <a:p>
            <a:pPr marL="285750" lvl="0" indent="-285750">
              <a:buFont typeface="Arial"/>
              <a:buChar char="•"/>
              <a:defRPr/>
            </a:pPr>
            <a:r>
              <a:rPr lang="en-US" sz="1200" b="1">
                <a:solidFill>
                  <a:prstClr val="black"/>
                </a:solidFill>
                <a:latin typeface="+mj-lt"/>
                <a:cs typeface="Segoe UI"/>
              </a:rPr>
              <a:t>General Academic enquiries</a:t>
            </a:r>
          </a:p>
          <a:p>
            <a:pPr lvl="0">
              <a:defRPr/>
            </a:pPr>
            <a:endParaRPr lang="en-US" sz="1200" b="1">
              <a:solidFill>
                <a:prstClr val="black"/>
              </a:solidFill>
              <a:latin typeface="+mj-lt"/>
              <a:cs typeface="Segoe UI"/>
            </a:endParaRPr>
          </a:p>
          <a:p>
            <a:pPr marL="285750" lvl="0" indent="-285750">
              <a:buFont typeface="Arial"/>
              <a:buChar char="•"/>
              <a:defRPr/>
            </a:pPr>
            <a:r>
              <a:rPr lang="en-US" sz="1200" b="1">
                <a:solidFill>
                  <a:prstClr val="black"/>
                </a:solidFill>
                <a:latin typeface="+mj-lt"/>
                <a:cs typeface="Segoe UI"/>
              </a:rPr>
              <a:t>Issue Student ID/Printer Cards</a:t>
            </a:r>
          </a:p>
        </p:txBody>
      </p:sp>
      <p:sp>
        <p:nvSpPr>
          <p:cNvPr id="15" name="Shape 751">
            <a:extLst>
              <a:ext uri="{FF2B5EF4-FFF2-40B4-BE49-F238E27FC236}">
                <a16:creationId xmlns:a16="http://schemas.microsoft.com/office/drawing/2014/main" id="{A65F70BF-7631-4BCE-88F6-732C6C1B3F22}"/>
              </a:ext>
            </a:extLst>
          </p:cNvPr>
          <p:cNvSpPr txBox="1"/>
          <p:nvPr/>
        </p:nvSpPr>
        <p:spPr>
          <a:xfrm>
            <a:off x="6031667" y="1062818"/>
            <a:ext cx="2589820" cy="3276416"/>
          </a:xfrm>
          <a:prstGeom prst="rect">
            <a:avLst/>
          </a:prstGeom>
          <a:noFill/>
          <a:ln>
            <a:noFill/>
          </a:ln>
        </p:spPr>
        <p:txBody>
          <a:bodyPr wrap="square" lIns="91425" tIns="45700" rIns="91425" bIns="45700" anchor="t" anchorCtr="0">
            <a:noAutofit/>
          </a:bodyPr>
          <a:lstStyle/>
          <a:p>
            <a:pPr marL="285750" lvl="0" indent="-285750">
              <a:buFont typeface="Arial"/>
              <a:buChar char="•"/>
              <a:defRPr/>
            </a:pPr>
            <a:r>
              <a:rPr lang="en-US" sz="1200" b="1" dirty="0">
                <a:solidFill>
                  <a:prstClr val="black"/>
                </a:solidFill>
                <a:latin typeface="+mj-lt"/>
                <a:cs typeface="Segoe UI"/>
              </a:rPr>
              <a:t>Deferring / changing course</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CoE extension</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Student withdrawal/refund</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Student complaints and appeals</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Attendance</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Academic intervention &amp; student payment </a:t>
            </a:r>
            <a:r>
              <a:rPr lang="en-US" sz="1200" b="1" dirty="0">
                <a:solidFill>
                  <a:prstClr val="black"/>
                </a:solidFill>
                <a:cs typeface="Segoe UI"/>
              </a:rPr>
              <a:t>plan</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Leave of Absence</a:t>
            </a:r>
          </a:p>
        </p:txBody>
      </p:sp>
    </p:spTree>
    <p:extLst>
      <p:ext uri="{BB962C8B-B14F-4D97-AF65-F5344CB8AC3E}">
        <p14:creationId xmlns:p14="http://schemas.microsoft.com/office/powerpoint/2010/main" val="3738448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a:solidFill>
                  <a:srgbClr val="E54632"/>
                </a:solidFill>
              </a:rPr>
              <a:t>EGI</a:t>
            </a:r>
            <a:r>
              <a:rPr lang="en" sz="3600" b="1" i="0" u="none" strike="noStrike" cap="none">
                <a:solidFill>
                  <a:schemeClr val="dk1"/>
                </a:solidFill>
                <a:latin typeface="Arial"/>
                <a:ea typeface="Arial"/>
                <a:cs typeface="Arial"/>
                <a:sym typeface="Arial"/>
              </a:rPr>
              <a:t> </a:t>
            </a:r>
            <a:r>
              <a:rPr lang="en-US" sz="3600" b="1" i="0" u="none" strike="noStrike" cap="none">
                <a:solidFill>
                  <a:schemeClr val="dk1"/>
                </a:solidFill>
                <a:latin typeface="Arial"/>
                <a:ea typeface="Arial"/>
                <a:cs typeface="Arial"/>
                <a:sym typeface="Arial"/>
              </a:rPr>
              <a:t>Facilities</a:t>
            </a:r>
            <a:endParaRPr lang="en" sz="3600" b="1" i="0" u="none" strike="noStrike" cap="none">
              <a:solidFill>
                <a:srgbClr val="595959"/>
              </a:solidFill>
              <a:latin typeface="Arial"/>
              <a:ea typeface="Arial"/>
              <a:cs typeface="Arial"/>
              <a:sym typeface="Arial"/>
            </a:endParaRPr>
          </a:p>
        </p:txBody>
      </p:sp>
      <p:sp>
        <p:nvSpPr>
          <p:cNvPr id="246" name="Shape 246"/>
          <p:cNvSpPr/>
          <p:nvPr/>
        </p:nvSpPr>
        <p:spPr>
          <a:xfrm rot="5400000" flipV="1">
            <a:off x="-604296" y="2636795"/>
            <a:ext cx="3106189" cy="45719"/>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8" name="Shape 248"/>
          <p:cNvSpPr/>
          <p:nvPr/>
        </p:nvSpPr>
        <p:spPr>
          <a:xfrm>
            <a:off x="825436" y="1106560"/>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9" name="Shape 249"/>
          <p:cNvSpPr/>
          <p:nvPr/>
        </p:nvSpPr>
        <p:spPr>
          <a:xfrm>
            <a:off x="834077" y="3416392"/>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0" name="Shape 250"/>
          <p:cNvSpPr/>
          <p:nvPr/>
        </p:nvSpPr>
        <p:spPr>
          <a:xfrm>
            <a:off x="847313" y="2224048"/>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1" name="Shape 251"/>
          <p:cNvSpPr/>
          <p:nvPr/>
        </p:nvSpPr>
        <p:spPr>
          <a:xfrm>
            <a:off x="834077" y="2790961"/>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66" name="Shape 266"/>
          <p:cNvSpPr txBox="1"/>
          <p:nvPr/>
        </p:nvSpPr>
        <p:spPr>
          <a:xfrm>
            <a:off x="1595057" y="1003475"/>
            <a:ext cx="3979533"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Location, Local Culture, Life in Australia.</a:t>
            </a:r>
            <a:endParaRPr lang="en" sz="1800" b="1">
              <a:solidFill>
                <a:srgbClr val="595959"/>
              </a:solidFill>
              <a:latin typeface="Calibri"/>
              <a:ea typeface="Calibri"/>
              <a:cs typeface="Calibri"/>
              <a:sym typeface="Calibri"/>
            </a:endParaRPr>
          </a:p>
        </p:txBody>
      </p:sp>
      <p:sp>
        <p:nvSpPr>
          <p:cNvPr id="34" name="Shape 248">
            <a:extLst>
              <a:ext uri="{FF2B5EF4-FFF2-40B4-BE49-F238E27FC236}">
                <a16:creationId xmlns:a16="http://schemas.microsoft.com/office/drawing/2014/main" id="{7E4B7050-394B-4AEF-845D-D3C1A1707AB7}"/>
              </a:ext>
            </a:extLst>
          </p:cNvPr>
          <p:cNvSpPr/>
          <p:nvPr/>
        </p:nvSpPr>
        <p:spPr>
          <a:xfrm>
            <a:off x="831266" y="166803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5" name="Shape 248">
            <a:extLst>
              <a:ext uri="{FF2B5EF4-FFF2-40B4-BE49-F238E27FC236}">
                <a16:creationId xmlns:a16="http://schemas.microsoft.com/office/drawing/2014/main" id="{037029E0-00AF-42B9-8249-00A2FEC78688}"/>
              </a:ext>
            </a:extLst>
          </p:cNvPr>
          <p:cNvSpPr/>
          <p:nvPr/>
        </p:nvSpPr>
        <p:spPr>
          <a:xfrm>
            <a:off x="825436" y="3983305"/>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3" name="Shape 266">
            <a:extLst>
              <a:ext uri="{FF2B5EF4-FFF2-40B4-BE49-F238E27FC236}">
                <a16:creationId xmlns:a16="http://schemas.microsoft.com/office/drawing/2014/main" id="{AFD42D80-DAE7-4D40-9F81-40D91B41A17C}"/>
              </a:ext>
            </a:extLst>
          </p:cNvPr>
          <p:cNvSpPr txBox="1"/>
          <p:nvPr/>
        </p:nvSpPr>
        <p:spPr>
          <a:xfrm>
            <a:off x="1595057" y="1565237"/>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Classroom/Computer Labs.</a:t>
            </a:r>
            <a:endParaRPr lang="en" sz="1800" b="1">
              <a:solidFill>
                <a:srgbClr val="595959"/>
              </a:solidFill>
              <a:latin typeface="Calibri"/>
              <a:ea typeface="Calibri"/>
              <a:cs typeface="Calibri"/>
              <a:sym typeface="Calibri"/>
            </a:endParaRPr>
          </a:p>
        </p:txBody>
      </p:sp>
      <p:sp>
        <p:nvSpPr>
          <p:cNvPr id="44" name="Shape 266">
            <a:extLst>
              <a:ext uri="{FF2B5EF4-FFF2-40B4-BE49-F238E27FC236}">
                <a16:creationId xmlns:a16="http://schemas.microsoft.com/office/drawing/2014/main" id="{6D72BBD5-94AB-4529-8501-1D3CC8FAD01D}"/>
              </a:ext>
            </a:extLst>
          </p:cNvPr>
          <p:cNvSpPr txBox="1"/>
          <p:nvPr/>
        </p:nvSpPr>
        <p:spPr>
          <a:xfrm>
            <a:off x="1615105" y="2162800"/>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Internet and Printing Access.</a:t>
            </a:r>
            <a:endParaRPr lang="en" sz="1800" b="1">
              <a:solidFill>
                <a:srgbClr val="595959"/>
              </a:solidFill>
              <a:latin typeface="Calibri"/>
              <a:ea typeface="Calibri"/>
              <a:cs typeface="Calibri"/>
              <a:sym typeface="Calibri"/>
            </a:endParaRPr>
          </a:p>
        </p:txBody>
      </p:sp>
      <p:sp>
        <p:nvSpPr>
          <p:cNvPr id="45" name="Shape 266">
            <a:extLst>
              <a:ext uri="{FF2B5EF4-FFF2-40B4-BE49-F238E27FC236}">
                <a16:creationId xmlns:a16="http://schemas.microsoft.com/office/drawing/2014/main" id="{DC027898-F876-44C4-83C8-17A7F1D5D42A}"/>
              </a:ext>
            </a:extLst>
          </p:cNvPr>
          <p:cNvSpPr txBox="1"/>
          <p:nvPr/>
        </p:nvSpPr>
        <p:spPr>
          <a:xfrm>
            <a:off x="1603077" y="2728286"/>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Kitchen and Toilets</a:t>
            </a:r>
            <a:endParaRPr lang="en" sz="1800" b="1">
              <a:solidFill>
                <a:srgbClr val="595959"/>
              </a:solidFill>
              <a:latin typeface="Calibri"/>
              <a:ea typeface="Calibri"/>
              <a:cs typeface="Calibri"/>
              <a:sym typeface="Calibri"/>
            </a:endParaRPr>
          </a:p>
        </p:txBody>
      </p:sp>
      <p:sp>
        <p:nvSpPr>
          <p:cNvPr id="46" name="Shape 266">
            <a:extLst>
              <a:ext uri="{FF2B5EF4-FFF2-40B4-BE49-F238E27FC236}">
                <a16:creationId xmlns:a16="http://schemas.microsoft.com/office/drawing/2014/main" id="{17102C1C-1ED8-43D3-A5F9-F754A51819C4}"/>
              </a:ext>
            </a:extLst>
          </p:cNvPr>
          <p:cNvSpPr txBox="1"/>
          <p:nvPr/>
        </p:nvSpPr>
        <p:spPr>
          <a:xfrm>
            <a:off x="1615107" y="3341896"/>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Student Area (Level 3).</a:t>
            </a:r>
            <a:endParaRPr lang="en" sz="1800" b="1">
              <a:solidFill>
                <a:srgbClr val="595959"/>
              </a:solidFill>
              <a:latin typeface="Calibri"/>
              <a:ea typeface="Calibri"/>
              <a:cs typeface="Calibri"/>
              <a:sym typeface="Calibri"/>
            </a:endParaRPr>
          </a:p>
        </p:txBody>
      </p:sp>
      <p:sp>
        <p:nvSpPr>
          <p:cNvPr id="47" name="Shape 266">
            <a:extLst>
              <a:ext uri="{FF2B5EF4-FFF2-40B4-BE49-F238E27FC236}">
                <a16:creationId xmlns:a16="http://schemas.microsoft.com/office/drawing/2014/main" id="{458AFCA7-3936-472A-B563-7ADAC2D0D020}"/>
              </a:ext>
            </a:extLst>
          </p:cNvPr>
          <p:cNvSpPr txBox="1"/>
          <p:nvPr/>
        </p:nvSpPr>
        <p:spPr>
          <a:xfrm>
            <a:off x="1615109" y="3907384"/>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Student Notice Boards – Level 2</a:t>
            </a:r>
            <a:endParaRPr lang="en" sz="1800" b="1">
              <a:solidFill>
                <a:srgbClr val="595959"/>
              </a:solidFill>
              <a:latin typeface="Calibri"/>
              <a:ea typeface="Calibri"/>
              <a:cs typeface="Calibri"/>
              <a:sym typeface="Calibri"/>
            </a:endParaRPr>
          </a:p>
        </p:txBody>
      </p:sp>
    </p:spTree>
    <p:extLst>
      <p:ext uri="{BB962C8B-B14F-4D97-AF65-F5344CB8AC3E}">
        <p14:creationId xmlns:p14="http://schemas.microsoft.com/office/powerpoint/2010/main" val="1806780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4400" b="1">
                <a:solidFill>
                  <a:schemeClr val="lt1"/>
                </a:solidFill>
                <a:latin typeface="Arial"/>
                <a:ea typeface="Arial"/>
                <a:cs typeface="Arial"/>
                <a:sym typeface="Arial"/>
              </a:rPr>
              <a:t>SUMIT KHANAL </a:t>
            </a:r>
            <a:endParaRPr lang="en" sz="440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692316" y="1764442"/>
            <a:ext cx="4451683" cy="486329"/>
          </a:xfrm>
          <a:prstGeom prst="rect">
            <a:avLst/>
          </a:prstGeom>
          <a:noFill/>
          <a:ln>
            <a:noFill/>
          </a:ln>
        </p:spPr>
        <p:txBody>
          <a:bodyPr wrap="square" lIns="108000" tIns="45700" rIns="91425" bIns="45700" anchor="ctr" anchorCtr="0">
            <a:noAutofit/>
          </a:bodyPr>
          <a:lstStyle/>
          <a:p>
            <a:pPr>
              <a:buClr>
                <a:schemeClr val="lt1"/>
              </a:buClr>
              <a:buSzPct val="25000"/>
            </a:pPr>
            <a:r>
              <a:rPr lang="en-US" sz="2000" dirty="0">
                <a:solidFill>
                  <a:schemeClr val="lt1"/>
                </a:solidFill>
              </a:rPr>
              <a:t>Director of Studies EGI</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4692314" y="2237245"/>
            <a:ext cx="1953126"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sumit.khanal</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p:nvPr/>
        </p:nvCxnSpPr>
        <p:spPr>
          <a:xfrm>
            <a:off x="4795282" y="1764442"/>
            <a:ext cx="43487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1856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Shape 631"/>
          <p:cNvSpPr/>
          <p:nvPr/>
        </p:nvSpPr>
        <p:spPr>
          <a:xfrm>
            <a:off x="54000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32" name="Shape 632"/>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lvl="0">
              <a:buClr>
                <a:srgbClr val="E54632"/>
              </a:buClr>
              <a:buSzPct val="25000"/>
            </a:pPr>
            <a:r>
              <a:rPr lang="en" sz="3600" b="1" i="0" u="none" strike="noStrike" cap="none">
                <a:solidFill>
                  <a:srgbClr val="E54632"/>
                </a:solidFill>
                <a:latin typeface="Arial"/>
                <a:ea typeface="Arial"/>
                <a:cs typeface="Arial"/>
                <a:sym typeface="Arial"/>
              </a:rPr>
              <a:t>External</a:t>
            </a:r>
            <a:r>
              <a:rPr lang="en" sz="3600" b="1" i="0" u="none" strike="noStrike" cap="none">
                <a:solidFill>
                  <a:srgbClr val="0DD2D9"/>
                </a:solidFill>
                <a:latin typeface="Arial"/>
                <a:ea typeface="Arial"/>
                <a:cs typeface="Arial"/>
                <a:sym typeface="Arial"/>
              </a:rPr>
              <a:t> </a:t>
            </a:r>
            <a:r>
              <a:rPr lang="en">
                <a:solidFill>
                  <a:srgbClr val="595959"/>
                </a:solidFill>
              </a:rPr>
              <a:t>Support Services</a:t>
            </a:r>
            <a:endParaRPr lang="en" sz="3600" b="1" i="0" u="none" strike="noStrike" cap="none">
              <a:solidFill>
                <a:schemeClr val="dk1"/>
              </a:solidFill>
              <a:latin typeface="Arial"/>
              <a:ea typeface="Arial"/>
              <a:cs typeface="Arial"/>
              <a:sym typeface="Arial"/>
            </a:endParaRPr>
          </a:p>
        </p:txBody>
      </p:sp>
      <p:graphicFrame>
        <p:nvGraphicFramePr>
          <p:cNvPr id="633" name="Shape 633"/>
          <p:cNvGraphicFramePr/>
          <p:nvPr>
            <p:extLst>
              <p:ext uri="{D42A27DB-BD31-4B8C-83A1-F6EECF244321}">
                <p14:modId xmlns:p14="http://schemas.microsoft.com/office/powerpoint/2010/main" val="2669712560"/>
              </p:ext>
            </p:extLst>
          </p:nvPr>
        </p:nvGraphicFramePr>
        <p:xfrm>
          <a:off x="67541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250" b="1" u="none" strike="noStrike" cap="none">
                          <a:solidFill>
                            <a:schemeClr val="lt1"/>
                          </a:solidFill>
                          <a:latin typeface="Arial"/>
                          <a:ea typeface="Arial"/>
                          <a:cs typeface="Arial"/>
                          <a:sym typeface="Arial"/>
                        </a:rPr>
                        <a:t>Free Legal Advice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 sz="1250" u="none" strike="noStrike" cap="none">
                          <a:solidFill>
                            <a:srgbClr val="595959"/>
                          </a:solidFill>
                          <a:latin typeface="Arial"/>
                          <a:ea typeface="Arial"/>
                          <a:cs typeface="Arial"/>
                          <a:sym typeface="Arial"/>
                        </a:rPr>
                        <a:t>Simple PowerPoint</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gradFill>
                      <a:gsLst>
                        <a:gs pos="0">
                          <a:srgbClr val="F4B4AC"/>
                        </a:gs>
                        <a:gs pos="100000">
                          <a:srgbClr val="F4B4AC"/>
                        </a:gs>
                      </a:gsLst>
                      <a:lin ang="5400000" scaled="0"/>
                    </a:gra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r>
                        <a:rPr lang="en" sz="1250" u="none" strike="noStrike" cap="none">
                          <a:solidFill>
                            <a:srgbClr val="595959"/>
                          </a:solidFill>
                          <a:latin typeface="Arial"/>
                          <a:ea typeface="Arial"/>
                          <a:cs typeface="Arial"/>
                          <a:sym typeface="Arial"/>
                        </a:rPr>
                        <a:t>Simple PowerPoint</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gradFill>
                      <a:gsLst>
                        <a:gs pos="0">
                          <a:srgbClr val="F4B4AC"/>
                        </a:gs>
                        <a:gs pos="100000">
                          <a:srgbClr val="F4B4AC"/>
                        </a:gs>
                      </a:gsLst>
                      <a:lin ang="5400000" scaled="0"/>
                    </a:gradFill>
                  </a:tcPr>
                </a:tc>
                <a:extLst>
                  <a:ext uri="{0D108BD9-81ED-4DB2-BD59-A6C34878D82A}">
                    <a16:rowId xmlns:a16="http://schemas.microsoft.com/office/drawing/2014/main" val="10002"/>
                  </a:ext>
                </a:extLst>
              </a:tr>
            </a:tbl>
          </a:graphicData>
        </a:graphic>
      </p:graphicFrame>
      <p:sp>
        <p:nvSpPr>
          <p:cNvPr id="634" name="Shape 634"/>
          <p:cNvSpPr/>
          <p:nvPr/>
        </p:nvSpPr>
        <p:spPr>
          <a:xfrm>
            <a:off x="2604080" y="1392628"/>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5" name="Shape 635"/>
          <p:cNvGraphicFramePr/>
          <p:nvPr>
            <p:extLst>
              <p:ext uri="{D42A27DB-BD31-4B8C-83A1-F6EECF244321}">
                <p14:modId xmlns:p14="http://schemas.microsoft.com/office/powerpoint/2010/main" val="188177321"/>
              </p:ext>
            </p:extLst>
          </p:nvPr>
        </p:nvGraphicFramePr>
        <p:xfrm>
          <a:off x="273949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FairTrade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6" name="Shape 636"/>
          <p:cNvSpPr/>
          <p:nvPr/>
        </p:nvSpPr>
        <p:spPr>
          <a:xfrm>
            <a:off x="466816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7" name="Shape 637"/>
          <p:cNvGraphicFramePr/>
          <p:nvPr>
            <p:extLst>
              <p:ext uri="{D42A27DB-BD31-4B8C-83A1-F6EECF244321}">
                <p14:modId xmlns:p14="http://schemas.microsoft.com/office/powerpoint/2010/main" val="1845434070"/>
              </p:ext>
            </p:extLst>
          </p:nvPr>
        </p:nvGraphicFramePr>
        <p:xfrm>
          <a:off x="480357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OMBUDSMAN</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8" name="Shape 638"/>
          <p:cNvSpPr/>
          <p:nvPr/>
        </p:nvSpPr>
        <p:spPr>
          <a:xfrm>
            <a:off x="2598333"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9" name="Shape 639"/>
          <p:cNvGraphicFramePr/>
          <p:nvPr>
            <p:extLst>
              <p:ext uri="{D42A27DB-BD31-4B8C-83A1-F6EECF244321}">
                <p14:modId xmlns:p14="http://schemas.microsoft.com/office/powerpoint/2010/main" val="3567091275"/>
              </p:ext>
            </p:extLst>
          </p:nvPr>
        </p:nvGraphicFramePr>
        <p:xfrm>
          <a:off x="2733743"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Lifeline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0" name="Shape 640"/>
          <p:cNvSpPr/>
          <p:nvPr/>
        </p:nvSpPr>
        <p:spPr>
          <a:xfrm>
            <a:off x="6715565" y="1392627"/>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1" name="Shape 641"/>
          <p:cNvGraphicFramePr/>
          <p:nvPr>
            <p:extLst>
              <p:ext uri="{D42A27DB-BD31-4B8C-83A1-F6EECF244321}">
                <p14:modId xmlns:p14="http://schemas.microsoft.com/office/powerpoint/2010/main" val="2628171392"/>
              </p:ext>
            </p:extLst>
          </p:nvPr>
        </p:nvGraphicFramePr>
        <p:xfrm>
          <a:off x="6850975" y="1499022"/>
          <a:ext cx="1601400" cy="1146152"/>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83784">
                <a:tc>
                  <a:txBody>
                    <a:bodyPr/>
                    <a:lstStyle/>
                    <a:p>
                      <a:pPr marL="0" marR="0" lvl="0" indent="0" algn="ctr" rtl="0">
                        <a:spcBef>
                          <a:spcPts val="0"/>
                        </a:spcBef>
                        <a:buSzPct val="25000"/>
                        <a:buNone/>
                      </a:pPr>
                      <a:r>
                        <a:rPr lang="en-AU" sz="1400" b="1" u="none" strike="noStrike" cap="none">
                          <a:solidFill>
                            <a:schemeClr val="lt1"/>
                          </a:solidFill>
                          <a:latin typeface="Arial"/>
                          <a:ea typeface="Arial"/>
                          <a:cs typeface="Arial"/>
                          <a:sym typeface="Arial"/>
                        </a:rPr>
                        <a:t>STUDY IN AUSTRALIA</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13991">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13991">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2" name="Shape 642"/>
          <p:cNvSpPr/>
          <p:nvPr/>
        </p:nvSpPr>
        <p:spPr>
          <a:xfrm>
            <a:off x="541502"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3" name="Shape 643"/>
          <p:cNvGraphicFramePr/>
          <p:nvPr>
            <p:extLst>
              <p:ext uri="{D42A27DB-BD31-4B8C-83A1-F6EECF244321}">
                <p14:modId xmlns:p14="http://schemas.microsoft.com/office/powerpoint/2010/main" val="1610362388"/>
              </p:ext>
            </p:extLst>
          </p:nvPr>
        </p:nvGraphicFramePr>
        <p:xfrm>
          <a:off x="676912"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CISA</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4" name="Shape 644"/>
          <p:cNvSpPr/>
          <p:nvPr/>
        </p:nvSpPr>
        <p:spPr>
          <a:xfrm>
            <a:off x="4655164"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5" name="Shape 645"/>
          <p:cNvGraphicFramePr/>
          <p:nvPr>
            <p:extLst>
              <p:ext uri="{D42A27DB-BD31-4B8C-83A1-F6EECF244321}">
                <p14:modId xmlns:p14="http://schemas.microsoft.com/office/powerpoint/2010/main" val="1035578326"/>
              </p:ext>
            </p:extLst>
          </p:nvPr>
        </p:nvGraphicFramePr>
        <p:xfrm>
          <a:off x="4790574"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Beyond</a:t>
                      </a:r>
                      <a:r>
                        <a:rPr lang="en" sz="1400" b="1" u="none" strike="noStrike" cap="none" baseline="0">
                          <a:solidFill>
                            <a:schemeClr val="lt1"/>
                          </a:solidFill>
                          <a:latin typeface="Arial"/>
                          <a:ea typeface="Arial"/>
                          <a:cs typeface="Arial"/>
                          <a:sym typeface="Arial"/>
                        </a:rPr>
                        <a:t> Blue</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6" name="Shape 646"/>
          <p:cNvSpPr/>
          <p:nvPr/>
        </p:nvSpPr>
        <p:spPr>
          <a:xfrm>
            <a:off x="6711995"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7" name="Shape 647"/>
          <p:cNvGraphicFramePr/>
          <p:nvPr>
            <p:extLst>
              <p:ext uri="{D42A27DB-BD31-4B8C-83A1-F6EECF244321}">
                <p14:modId xmlns:p14="http://schemas.microsoft.com/office/powerpoint/2010/main" val="2139182940"/>
              </p:ext>
            </p:extLst>
          </p:nvPr>
        </p:nvGraphicFramePr>
        <p:xfrm>
          <a:off x="6847405"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Gambling</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20" name="Content Placeholder 8">
            <a:hlinkClick r:id="rId3"/>
            <a:extLst>
              <a:ext uri="{FF2B5EF4-FFF2-40B4-BE49-F238E27FC236}">
                <a16:creationId xmlns:a16="http://schemas.microsoft.com/office/drawing/2014/main" id="{3A2D3AFD-46B7-488E-9E60-82ABF79C7F14}"/>
              </a:ext>
            </a:extLst>
          </p:cNvPr>
          <p:cNvPicPr>
            <a:picLocks noChangeAspect="1"/>
          </p:cNvPicPr>
          <p:nvPr/>
        </p:nvPicPr>
        <p:blipFill rotWithShape="1">
          <a:blip r:embed="rId4">
            <a:extLst>
              <a:ext uri="{28A0092B-C50C-407E-A947-70E740481C1C}">
                <a14:useLocalDpi xmlns:a14="http://schemas.microsoft.com/office/drawing/2010/main" val="0"/>
              </a:ext>
            </a:extLst>
          </a:blip>
          <a:srcRect t="10960" b="13981"/>
          <a:stretch/>
        </p:blipFill>
        <p:spPr>
          <a:xfrm>
            <a:off x="711097" y="1920669"/>
            <a:ext cx="1530014" cy="680552"/>
          </a:xfrm>
          <a:prstGeom prst="rect">
            <a:avLst/>
          </a:prstGeom>
        </p:spPr>
      </p:pic>
      <p:pic>
        <p:nvPicPr>
          <p:cNvPr id="21" name="Picture 20">
            <a:hlinkClick r:id="rId5"/>
            <a:extLst>
              <a:ext uri="{FF2B5EF4-FFF2-40B4-BE49-F238E27FC236}">
                <a16:creationId xmlns:a16="http://schemas.microsoft.com/office/drawing/2014/main" id="{A821BFE3-A325-46FB-99D3-F8F79BBB288B}"/>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53300" y="1924241"/>
            <a:ext cx="1581843" cy="686547"/>
          </a:xfrm>
          <a:prstGeom prst="rect">
            <a:avLst/>
          </a:prstGeom>
        </p:spPr>
      </p:pic>
      <p:pic>
        <p:nvPicPr>
          <p:cNvPr id="22" name="Picture 21">
            <a:hlinkClick r:id="rId7"/>
            <a:extLst>
              <a:ext uri="{FF2B5EF4-FFF2-40B4-BE49-F238E27FC236}">
                <a16:creationId xmlns:a16="http://schemas.microsoft.com/office/drawing/2014/main" id="{3D404AA5-D997-4A67-88B9-49876F1F5588}"/>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t="24153" b="22261"/>
          <a:stretch/>
        </p:blipFill>
        <p:spPr>
          <a:xfrm>
            <a:off x="4803571" y="1930831"/>
            <a:ext cx="1601400" cy="670390"/>
          </a:xfrm>
          <a:prstGeom prst="rect">
            <a:avLst/>
          </a:prstGeom>
        </p:spPr>
      </p:pic>
      <p:pic>
        <p:nvPicPr>
          <p:cNvPr id="24" name="Picture 23">
            <a:hlinkClick r:id="rId9"/>
            <a:extLst>
              <a:ext uri="{FF2B5EF4-FFF2-40B4-BE49-F238E27FC236}">
                <a16:creationId xmlns:a16="http://schemas.microsoft.com/office/drawing/2014/main" id="{5B8647CF-872F-4780-80C0-4D2D3A5B863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1097" y="3352799"/>
            <a:ext cx="1632771" cy="786371"/>
          </a:xfrm>
          <a:prstGeom prst="rect">
            <a:avLst/>
          </a:prstGeom>
        </p:spPr>
      </p:pic>
      <p:pic>
        <p:nvPicPr>
          <p:cNvPr id="25" name="Picture 24">
            <a:hlinkClick r:id="rId11"/>
            <a:extLst>
              <a:ext uri="{FF2B5EF4-FFF2-40B4-BE49-F238E27FC236}">
                <a16:creationId xmlns:a16="http://schemas.microsoft.com/office/drawing/2014/main" id="{9E409B49-0E4F-461B-A9AF-4FA11E310E56}"/>
              </a:ext>
            </a:extLst>
          </p:cNvPr>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53300" y="3641127"/>
            <a:ext cx="1459257" cy="367490"/>
          </a:xfrm>
          <a:prstGeom prst="rect">
            <a:avLst/>
          </a:prstGeom>
        </p:spPr>
      </p:pic>
      <p:pic>
        <p:nvPicPr>
          <p:cNvPr id="27" name="Picture 26">
            <a:hlinkClick r:id="rId14"/>
            <a:extLst>
              <a:ext uri="{FF2B5EF4-FFF2-40B4-BE49-F238E27FC236}">
                <a16:creationId xmlns:a16="http://schemas.microsoft.com/office/drawing/2014/main" id="{4D8284BF-8AEB-4FEB-9A8D-A1BF8477F83C}"/>
              </a:ext>
            </a:extLst>
          </p:cNvPr>
          <p:cNvPicPr>
            <a:picLocks noChangeAspect="1"/>
          </p:cNvPicPr>
          <p:nvPr/>
        </p:nvPicPr>
        <p:blipFill>
          <a:blip r:embed="rId15">
            <a:extLst>
              <a:ext uri="{BEBA8EAE-BF5A-486C-A8C5-ECC9F3942E4B}">
                <a14:imgProps xmlns:a14="http://schemas.microsoft.com/office/drawing/2010/main">
                  <a14:imgLayer r:embed="rId16">
                    <a14:imgEffect>
                      <a14:brightnessContrast bright="-26000" contrast="40000"/>
                    </a14:imgEffect>
                  </a14:imgLayer>
                </a14:imgProps>
              </a:ext>
              <a:ext uri="{28A0092B-C50C-407E-A947-70E740481C1C}">
                <a14:useLocalDpi xmlns:a14="http://schemas.microsoft.com/office/drawing/2010/main" val="0"/>
              </a:ext>
            </a:extLst>
          </a:blip>
          <a:stretch>
            <a:fillRect/>
          </a:stretch>
        </p:blipFill>
        <p:spPr>
          <a:xfrm>
            <a:off x="6874737" y="3473845"/>
            <a:ext cx="1507264" cy="549933"/>
          </a:xfrm>
          <a:prstGeom prst="rect">
            <a:avLst/>
          </a:prstGeom>
        </p:spPr>
      </p:pic>
      <p:pic>
        <p:nvPicPr>
          <p:cNvPr id="28" name="Picture 27">
            <a:hlinkClick r:id="rId17"/>
            <a:extLst>
              <a:ext uri="{FF2B5EF4-FFF2-40B4-BE49-F238E27FC236}">
                <a16:creationId xmlns:a16="http://schemas.microsoft.com/office/drawing/2014/main" id="{76191C9B-221E-40F6-8CD7-0154999EBEA9}"/>
              </a:ext>
            </a:extLst>
          </p:cNvPr>
          <p:cNvPicPr>
            <a:picLocks noChangeAspect="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1225" y="1984008"/>
            <a:ext cx="1109010" cy="670390"/>
          </a:xfrm>
          <a:prstGeom prst="rect">
            <a:avLst/>
          </a:prstGeom>
        </p:spPr>
      </p:pic>
      <p:pic>
        <p:nvPicPr>
          <p:cNvPr id="3" name="Picture 2">
            <a:hlinkClick r:id="rId19"/>
            <a:extLst>
              <a:ext uri="{FF2B5EF4-FFF2-40B4-BE49-F238E27FC236}">
                <a16:creationId xmlns:a16="http://schemas.microsoft.com/office/drawing/2014/main" id="{60669BCC-A762-47FB-B139-DD08F2B9B298}"/>
              </a:ext>
            </a:extLst>
          </p:cNvPr>
          <p:cNvPicPr>
            <a:picLocks noChangeAspect="1"/>
          </p:cNvPicPr>
          <p:nvPr/>
        </p:nvPicPr>
        <p:blipFill>
          <a:blip r:embed="rId20"/>
          <a:stretch>
            <a:fillRect/>
          </a:stretch>
        </p:blipFill>
        <p:spPr>
          <a:xfrm>
            <a:off x="4936110" y="3352799"/>
            <a:ext cx="1300536" cy="786371"/>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Shape 631"/>
          <p:cNvSpPr/>
          <p:nvPr/>
        </p:nvSpPr>
        <p:spPr>
          <a:xfrm>
            <a:off x="54000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32" name="Shape 632"/>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lvl="0">
              <a:buClr>
                <a:srgbClr val="E54632"/>
              </a:buClr>
              <a:buSzPct val="25000"/>
            </a:pPr>
            <a:r>
              <a:rPr lang="en-US" sz="3600" b="1" i="0" u="none" strike="noStrike" cap="none">
                <a:solidFill>
                  <a:srgbClr val="E54632"/>
                </a:solidFill>
                <a:latin typeface="Arial"/>
                <a:ea typeface="Arial"/>
                <a:cs typeface="Arial"/>
                <a:sym typeface="Arial"/>
              </a:rPr>
              <a:t>Emergency &amp;</a:t>
            </a:r>
            <a:r>
              <a:rPr lang="en" sz="3600" b="1" i="0" u="none" strike="noStrike" cap="none">
                <a:solidFill>
                  <a:srgbClr val="0DD2D9"/>
                </a:solidFill>
                <a:latin typeface="Arial"/>
                <a:ea typeface="Arial"/>
                <a:cs typeface="Arial"/>
                <a:sym typeface="Arial"/>
              </a:rPr>
              <a:t> </a:t>
            </a:r>
            <a:r>
              <a:rPr lang="en">
                <a:solidFill>
                  <a:srgbClr val="595959"/>
                </a:solidFill>
              </a:rPr>
              <a:t>Support Services</a:t>
            </a:r>
            <a:endParaRPr lang="en" sz="3600" b="1" i="0" u="none" strike="noStrike" cap="none">
              <a:solidFill>
                <a:schemeClr val="dk1"/>
              </a:solidFill>
              <a:latin typeface="Arial"/>
              <a:ea typeface="Arial"/>
              <a:cs typeface="Arial"/>
              <a:sym typeface="Arial"/>
            </a:endParaRPr>
          </a:p>
        </p:txBody>
      </p:sp>
      <p:sp>
        <p:nvSpPr>
          <p:cNvPr id="634" name="Shape 634"/>
          <p:cNvSpPr/>
          <p:nvPr/>
        </p:nvSpPr>
        <p:spPr>
          <a:xfrm>
            <a:off x="2604080" y="1392628"/>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5" name="Shape 635"/>
          <p:cNvGraphicFramePr/>
          <p:nvPr>
            <p:extLst>
              <p:ext uri="{D42A27DB-BD31-4B8C-83A1-F6EECF244321}">
                <p14:modId xmlns:p14="http://schemas.microsoft.com/office/powerpoint/2010/main" val="1453777712"/>
              </p:ext>
            </p:extLst>
          </p:nvPr>
        </p:nvGraphicFramePr>
        <p:xfrm>
          <a:off x="273949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131 444</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Non - Emergency</a:t>
                      </a: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6" name="Shape 636"/>
          <p:cNvSpPr/>
          <p:nvPr/>
        </p:nvSpPr>
        <p:spPr>
          <a:xfrm>
            <a:off x="466816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7" name="Shape 637"/>
          <p:cNvGraphicFramePr/>
          <p:nvPr>
            <p:extLst>
              <p:ext uri="{D42A27DB-BD31-4B8C-83A1-F6EECF244321}">
                <p14:modId xmlns:p14="http://schemas.microsoft.com/office/powerpoint/2010/main" val="1158145240"/>
              </p:ext>
            </p:extLst>
          </p:nvPr>
        </p:nvGraphicFramePr>
        <p:xfrm>
          <a:off x="480357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1800 333 000</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Crime Stoppers</a:t>
                      </a: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r>
                        <a:rPr lang="en-US" sz="900" u="none" strike="noStrike" cap="none">
                          <a:solidFill>
                            <a:srgbClr val="595959"/>
                          </a:solidFill>
                          <a:latin typeface="Arial"/>
                          <a:ea typeface="Arial"/>
                          <a:cs typeface="Arial"/>
                          <a:sym typeface="Arial"/>
                        </a:rPr>
                        <a:t>www.crimestoppers.com.au</a:t>
                      </a:r>
                      <a:endParaRPr lang="en" sz="9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8" name="Shape 638"/>
          <p:cNvSpPr/>
          <p:nvPr/>
        </p:nvSpPr>
        <p:spPr>
          <a:xfrm>
            <a:off x="2598333"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0" name="Shape 640"/>
          <p:cNvSpPr/>
          <p:nvPr/>
        </p:nvSpPr>
        <p:spPr>
          <a:xfrm>
            <a:off x="6715565" y="1392627"/>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1" name="Shape 641"/>
          <p:cNvGraphicFramePr/>
          <p:nvPr>
            <p:extLst>
              <p:ext uri="{D42A27DB-BD31-4B8C-83A1-F6EECF244321}">
                <p14:modId xmlns:p14="http://schemas.microsoft.com/office/powerpoint/2010/main" val="83801486"/>
              </p:ext>
            </p:extLst>
          </p:nvPr>
        </p:nvGraphicFramePr>
        <p:xfrm>
          <a:off x="6831890" y="1513703"/>
          <a:ext cx="1632418" cy="1127790"/>
        </p:xfrm>
        <a:graphic>
          <a:graphicData uri="http://schemas.openxmlformats.org/drawingml/2006/table">
            <a:tbl>
              <a:tblPr firstRow="1" bandRow="1">
                <a:noFill/>
                <a:tableStyleId>{450360CC-DE8A-4D21-B51D-31D8A96F7E26}</a:tableStyleId>
              </a:tblPr>
              <a:tblGrid>
                <a:gridCol w="1632418">
                  <a:extLst>
                    <a:ext uri="{9D8B030D-6E8A-4147-A177-3AD203B41FA5}">
                      <a16:colId xmlns:a16="http://schemas.microsoft.com/office/drawing/2014/main" val="20000"/>
                    </a:ext>
                  </a:extLst>
                </a:gridCol>
              </a:tblGrid>
              <a:tr h="198191">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1800 737 732</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535105">
                <a:tc>
                  <a:txBody>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000" u="none" strike="noStrike" cap="none">
                          <a:solidFill>
                            <a:srgbClr val="595959"/>
                          </a:solidFill>
                          <a:latin typeface="Arial"/>
                          <a:ea typeface="Arial"/>
                          <a:cs typeface="Arial"/>
                          <a:sym typeface="Arial"/>
                        </a:rPr>
                        <a:t>National Sexual Assaults, Domestic Violence Counselling Service</a:t>
                      </a:r>
                      <a:endParaRPr lang="en" sz="10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78373">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2" name="Shape 642"/>
          <p:cNvSpPr/>
          <p:nvPr/>
        </p:nvSpPr>
        <p:spPr>
          <a:xfrm>
            <a:off x="541502"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4" name="Shape 644"/>
          <p:cNvSpPr/>
          <p:nvPr/>
        </p:nvSpPr>
        <p:spPr>
          <a:xfrm>
            <a:off x="4655164"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6" name="Shape 646"/>
          <p:cNvSpPr/>
          <p:nvPr/>
        </p:nvSpPr>
        <p:spPr>
          <a:xfrm>
            <a:off x="6711995"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29" name="Shape 637">
            <a:extLst>
              <a:ext uri="{FF2B5EF4-FFF2-40B4-BE49-F238E27FC236}">
                <a16:creationId xmlns:a16="http://schemas.microsoft.com/office/drawing/2014/main" id="{EE5BFFEB-D42C-4773-84DA-5744E93203EA}"/>
              </a:ext>
            </a:extLst>
          </p:cNvPr>
          <p:cNvGraphicFramePr/>
          <p:nvPr>
            <p:extLst>
              <p:ext uri="{D42A27DB-BD31-4B8C-83A1-F6EECF244321}">
                <p14:modId xmlns:p14="http://schemas.microsoft.com/office/powerpoint/2010/main" val="1084086865"/>
              </p:ext>
            </p:extLst>
          </p:nvPr>
        </p:nvGraphicFramePr>
        <p:xfrm>
          <a:off x="675404" y="1499023"/>
          <a:ext cx="1601400" cy="1143606"/>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374498">
                <a:tc>
                  <a:txBody>
                    <a:bodyPr/>
                    <a:lstStyle/>
                    <a:p>
                      <a:pPr marL="0" marR="0" lvl="0" indent="0" algn="ctr" rtl="0">
                        <a:spcBef>
                          <a:spcPts val="0"/>
                        </a:spcBef>
                        <a:buSzPct val="25000"/>
                        <a:buNone/>
                      </a:pPr>
                      <a:r>
                        <a:rPr lang="en-US" sz="1400" b="1" u="none" strike="noStrike" cap="none">
                          <a:solidFill>
                            <a:schemeClr val="lt1"/>
                          </a:solidFill>
                          <a:latin typeface="Arial"/>
                          <a:ea typeface="Arial"/>
                          <a:cs typeface="Arial"/>
                          <a:sym typeface="Arial"/>
                        </a:rPr>
                        <a:t>Dial 000</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95049">
                <a:tc>
                  <a:txBody>
                    <a:bodyPr/>
                    <a:lstStyle/>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Triple Zero</a:t>
                      </a:r>
                    </a:p>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All Emergencies</a:t>
                      </a: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11898">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16" name="Shape 637">
            <a:extLst>
              <a:ext uri="{FF2B5EF4-FFF2-40B4-BE49-F238E27FC236}">
                <a16:creationId xmlns:a16="http://schemas.microsoft.com/office/drawing/2014/main" id="{7D2D14B1-A2AC-42E5-A835-13BD957FF2AB}"/>
              </a:ext>
            </a:extLst>
          </p:cNvPr>
          <p:cNvGraphicFramePr/>
          <p:nvPr>
            <p:extLst>
              <p:ext uri="{D42A27DB-BD31-4B8C-83A1-F6EECF244321}">
                <p14:modId xmlns:p14="http://schemas.microsoft.com/office/powerpoint/2010/main" val="835233868"/>
              </p:ext>
            </p:extLst>
          </p:nvPr>
        </p:nvGraphicFramePr>
        <p:xfrm>
          <a:off x="661899" y="2960954"/>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2" name="Picture 1">
            <a:hlinkClick r:id="rId3"/>
            <a:extLst>
              <a:ext uri="{FF2B5EF4-FFF2-40B4-BE49-F238E27FC236}">
                <a16:creationId xmlns:a16="http://schemas.microsoft.com/office/drawing/2014/main" id="{3C4B691A-D80E-4529-92CF-FC7E90282635}"/>
              </a:ext>
            </a:extLst>
          </p:cNvPr>
          <p:cNvPicPr>
            <a:picLocks noChangeAspect="1"/>
          </p:cNvPicPr>
          <p:nvPr/>
        </p:nvPicPr>
        <p:blipFill>
          <a:blip r:embed="rId4"/>
          <a:stretch>
            <a:fillRect/>
          </a:stretch>
        </p:blipFill>
        <p:spPr>
          <a:xfrm>
            <a:off x="1028429" y="2942946"/>
            <a:ext cx="895350" cy="1247775"/>
          </a:xfrm>
          <a:prstGeom prst="rect">
            <a:avLst/>
          </a:prstGeom>
        </p:spPr>
      </p:pic>
      <p:graphicFrame>
        <p:nvGraphicFramePr>
          <p:cNvPr id="18" name="Shape 637">
            <a:extLst>
              <a:ext uri="{FF2B5EF4-FFF2-40B4-BE49-F238E27FC236}">
                <a16:creationId xmlns:a16="http://schemas.microsoft.com/office/drawing/2014/main" id="{4923B5C1-2D2A-4D46-953F-F519EB43ECF1}"/>
              </a:ext>
            </a:extLst>
          </p:cNvPr>
          <p:cNvGraphicFramePr/>
          <p:nvPr>
            <p:extLst>
              <p:ext uri="{D42A27DB-BD31-4B8C-83A1-F6EECF244321}">
                <p14:modId xmlns:p14="http://schemas.microsoft.com/office/powerpoint/2010/main" val="3334350069"/>
              </p:ext>
            </p:extLst>
          </p:nvPr>
        </p:nvGraphicFramePr>
        <p:xfrm>
          <a:off x="2712058" y="2960954"/>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3" name="Picture 2">
            <a:hlinkClick r:id="rId5"/>
            <a:extLst>
              <a:ext uri="{FF2B5EF4-FFF2-40B4-BE49-F238E27FC236}">
                <a16:creationId xmlns:a16="http://schemas.microsoft.com/office/drawing/2014/main" id="{78748BD7-78D8-404D-BF68-BF9922742895}"/>
              </a:ext>
            </a:extLst>
          </p:cNvPr>
          <p:cNvPicPr>
            <a:picLocks noChangeAspect="1"/>
          </p:cNvPicPr>
          <p:nvPr/>
        </p:nvPicPr>
        <p:blipFill>
          <a:blip r:embed="rId6"/>
          <a:stretch>
            <a:fillRect/>
          </a:stretch>
        </p:blipFill>
        <p:spPr>
          <a:xfrm>
            <a:off x="2948649" y="2985214"/>
            <a:ext cx="1171575" cy="1152525"/>
          </a:xfrm>
          <a:prstGeom prst="rect">
            <a:avLst/>
          </a:prstGeom>
        </p:spPr>
      </p:pic>
      <p:graphicFrame>
        <p:nvGraphicFramePr>
          <p:cNvPr id="19" name="Shape 637">
            <a:extLst>
              <a:ext uri="{FF2B5EF4-FFF2-40B4-BE49-F238E27FC236}">
                <a16:creationId xmlns:a16="http://schemas.microsoft.com/office/drawing/2014/main" id="{569C412A-6084-47B0-A060-AEACA5F3D626}"/>
              </a:ext>
            </a:extLst>
          </p:cNvPr>
          <p:cNvGraphicFramePr/>
          <p:nvPr>
            <p:extLst>
              <p:ext uri="{D42A27DB-BD31-4B8C-83A1-F6EECF244321}">
                <p14:modId xmlns:p14="http://schemas.microsoft.com/office/powerpoint/2010/main" val="1937852703"/>
              </p:ext>
            </p:extLst>
          </p:nvPr>
        </p:nvGraphicFramePr>
        <p:xfrm>
          <a:off x="4776561" y="2960953"/>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20" name="Shape 637">
            <a:extLst>
              <a:ext uri="{FF2B5EF4-FFF2-40B4-BE49-F238E27FC236}">
                <a16:creationId xmlns:a16="http://schemas.microsoft.com/office/drawing/2014/main" id="{25AE4459-A4DB-42BD-B82E-BCD8930A50E5}"/>
              </a:ext>
            </a:extLst>
          </p:cNvPr>
          <p:cNvGraphicFramePr/>
          <p:nvPr>
            <p:extLst>
              <p:ext uri="{D42A27DB-BD31-4B8C-83A1-F6EECF244321}">
                <p14:modId xmlns:p14="http://schemas.microsoft.com/office/powerpoint/2010/main" val="1877228951"/>
              </p:ext>
            </p:extLst>
          </p:nvPr>
        </p:nvGraphicFramePr>
        <p:xfrm>
          <a:off x="6835899" y="2960953"/>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4" name="Picture 3">
            <a:hlinkClick r:id="rId7"/>
            <a:extLst>
              <a:ext uri="{FF2B5EF4-FFF2-40B4-BE49-F238E27FC236}">
                <a16:creationId xmlns:a16="http://schemas.microsoft.com/office/drawing/2014/main" id="{29AE6E26-F645-49ED-BF5C-B6BA0C02B7EF}"/>
              </a:ext>
            </a:extLst>
          </p:cNvPr>
          <p:cNvPicPr>
            <a:picLocks noChangeAspect="1"/>
          </p:cNvPicPr>
          <p:nvPr/>
        </p:nvPicPr>
        <p:blipFill>
          <a:blip r:embed="rId8"/>
          <a:stretch>
            <a:fillRect/>
          </a:stretch>
        </p:blipFill>
        <p:spPr>
          <a:xfrm>
            <a:off x="4795427" y="2942351"/>
            <a:ext cx="1590675" cy="1238250"/>
          </a:xfrm>
          <a:prstGeom prst="rect">
            <a:avLst/>
          </a:prstGeom>
        </p:spPr>
      </p:pic>
      <p:pic>
        <p:nvPicPr>
          <p:cNvPr id="5" name="Picture 4">
            <a:hlinkClick r:id="rId9"/>
            <a:extLst>
              <a:ext uri="{FF2B5EF4-FFF2-40B4-BE49-F238E27FC236}">
                <a16:creationId xmlns:a16="http://schemas.microsoft.com/office/drawing/2014/main" id="{673038E5-729B-46D7-8453-F914700F22CE}"/>
              </a:ext>
            </a:extLst>
          </p:cNvPr>
          <p:cNvPicPr>
            <a:picLocks noChangeAspect="1"/>
          </p:cNvPicPr>
          <p:nvPr/>
        </p:nvPicPr>
        <p:blipFill>
          <a:blip r:embed="rId10"/>
          <a:stretch>
            <a:fillRect/>
          </a:stretch>
        </p:blipFill>
        <p:spPr>
          <a:xfrm>
            <a:off x="6795302" y="3114750"/>
            <a:ext cx="1705594" cy="893452"/>
          </a:xfrm>
          <a:prstGeom prst="rect">
            <a:avLst/>
          </a:prstGeom>
        </p:spPr>
      </p:pic>
    </p:spTree>
    <p:extLst>
      <p:ext uri="{BB962C8B-B14F-4D97-AF65-F5344CB8AC3E}">
        <p14:creationId xmlns:p14="http://schemas.microsoft.com/office/powerpoint/2010/main" val="2649520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3650" b="1">
                <a:solidFill>
                  <a:schemeClr val="lt1"/>
                </a:solidFill>
                <a:latin typeface="Arial"/>
                <a:ea typeface="Arial"/>
                <a:cs typeface="Arial"/>
                <a:sym typeface="Arial"/>
              </a:rPr>
              <a:t>PETRINA HENESSY</a:t>
            </a:r>
            <a:endParaRPr lang="en" sz="365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584032" y="1764442"/>
            <a:ext cx="4559966"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dirty="0">
                <a:solidFill>
                  <a:schemeClr val="lt1"/>
                </a:solidFill>
              </a:rPr>
              <a:t>Counsellor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4584028" y="2237245"/>
            <a:ext cx="2466477"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latin typeface="Arial"/>
                <a:ea typeface="Arial"/>
                <a:cs typeface="Arial"/>
                <a:sym typeface="Arial"/>
              </a:rPr>
              <a:t>Student.centre@eca.edu.au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4704347" y="1764442"/>
            <a:ext cx="44396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2690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dirty="0">
                <a:solidFill>
                  <a:srgbClr val="E54632"/>
                </a:solidFill>
                <a:latin typeface="Arial"/>
                <a:ea typeface="Arial"/>
                <a:cs typeface="Arial"/>
                <a:sym typeface="Arial"/>
              </a:rPr>
              <a:t>Welfare and</a:t>
            </a:r>
            <a:r>
              <a:rPr lang="en" sz="3600" b="1" i="0" u="none" strike="noStrike" cap="none" dirty="0">
                <a:solidFill>
                  <a:srgbClr val="22AAE4"/>
                </a:solidFill>
                <a:latin typeface="Arial"/>
                <a:ea typeface="Arial"/>
                <a:cs typeface="Arial"/>
                <a:sym typeface="Arial"/>
              </a:rPr>
              <a:t> </a:t>
            </a:r>
            <a:r>
              <a:rPr lang="en-US" sz="3600" b="1" i="0" u="none" strike="noStrike" cap="none" dirty="0">
                <a:solidFill>
                  <a:schemeClr val="dk1"/>
                </a:solidFill>
                <a:latin typeface="Arial"/>
                <a:ea typeface="Arial"/>
                <a:cs typeface="Arial"/>
                <a:sym typeface="Arial"/>
              </a:rPr>
              <a:t>Counselling</a:t>
            </a:r>
            <a:endParaRPr lang="en" sz="3600" b="1" i="0" u="none" strike="noStrike" cap="none" dirty="0">
              <a:solidFill>
                <a:schemeClr val="dk1"/>
              </a:solidFill>
              <a:latin typeface="Arial"/>
              <a:ea typeface="Arial"/>
              <a:cs typeface="Arial"/>
              <a:sym typeface="Arial"/>
            </a:endParaRPr>
          </a:p>
        </p:txBody>
      </p:sp>
      <p:grpSp>
        <p:nvGrpSpPr>
          <p:cNvPr id="154" name="Shape 154"/>
          <p:cNvGrpSpPr/>
          <p:nvPr/>
        </p:nvGrpSpPr>
        <p:grpSpPr>
          <a:xfrm>
            <a:off x="3802348" y="1019250"/>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01</a:t>
              </a:r>
            </a:p>
          </p:txBody>
        </p:sp>
      </p:grpSp>
      <p:grpSp>
        <p:nvGrpSpPr>
          <p:cNvPr id="157" name="Shape 157"/>
          <p:cNvGrpSpPr/>
          <p:nvPr/>
        </p:nvGrpSpPr>
        <p:grpSpPr>
          <a:xfrm>
            <a:off x="4427253" y="1630874"/>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02</a:t>
              </a:r>
            </a:p>
          </p:txBody>
        </p:sp>
      </p:grpSp>
      <p:grpSp>
        <p:nvGrpSpPr>
          <p:cNvPr id="160" name="Shape 160"/>
          <p:cNvGrpSpPr/>
          <p:nvPr/>
        </p:nvGrpSpPr>
        <p:grpSpPr>
          <a:xfrm>
            <a:off x="3802348" y="2242498"/>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03</a:t>
              </a:r>
            </a:p>
          </p:txBody>
        </p:sp>
      </p:grpSp>
      <p:grpSp>
        <p:nvGrpSpPr>
          <p:cNvPr id="163" name="Shape 163"/>
          <p:cNvGrpSpPr/>
          <p:nvPr/>
        </p:nvGrpSpPr>
        <p:grpSpPr>
          <a:xfrm>
            <a:off x="4427253" y="2854123"/>
            <a:ext cx="914400" cy="914400"/>
            <a:chOff x="4427253" y="3031987"/>
            <a:chExt cx="914400" cy="914400"/>
          </a:xfrm>
        </p:grpSpPr>
        <p:sp>
          <p:nvSpPr>
            <p:cNvPr id="164" name="Shape 164"/>
            <p:cNvSpPr/>
            <p:nvPr/>
          </p:nvSpPr>
          <p:spPr>
            <a:xfrm>
              <a:off x="4427253" y="3031987"/>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5" name="Shape 165"/>
            <p:cNvSpPr txBox="1"/>
            <p:nvPr/>
          </p:nvSpPr>
          <p:spPr>
            <a:xfrm>
              <a:off x="4591745" y="3227577"/>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04</a:t>
              </a:r>
            </a:p>
          </p:txBody>
        </p:sp>
      </p:grpSp>
      <p:grpSp>
        <p:nvGrpSpPr>
          <p:cNvPr id="166" name="Shape 166"/>
          <p:cNvGrpSpPr/>
          <p:nvPr/>
        </p:nvGrpSpPr>
        <p:grpSpPr>
          <a:xfrm>
            <a:off x="401934" y="1054037"/>
            <a:ext cx="3255424" cy="858180"/>
            <a:chOff x="1778870" y="4283314"/>
            <a:chExt cx="3982247" cy="858180"/>
          </a:xfrm>
        </p:grpSpPr>
        <p:sp>
          <p:nvSpPr>
            <p:cNvPr id="167" name="Shape 167"/>
            <p:cNvSpPr txBox="1"/>
            <p:nvPr/>
          </p:nvSpPr>
          <p:spPr>
            <a:xfrm>
              <a:off x="1778870" y="4495163"/>
              <a:ext cx="398224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dirty="0">
                  <a:solidFill>
                    <a:srgbClr val="3F3F3F"/>
                  </a:solidFill>
                  <a:latin typeface="Arial"/>
                  <a:ea typeface="Arial"/>
                  <a:cs typeface="Arial"/>
                  <a:sym typeface="Arial"/>
                </a:rPr>
                <a:t>All Staff are aware of their legal “Duty o</a:t>
              </a:r>
              <a:r>
                <a:rPr lang="en-US" sz="1200" dirty="0">
                  <a:solidFill>
                    <a:srgbClr val="3F3F3F"/>
                  </a:solidFill>
                </a:rPr>
                <a:t>f Care” and their responsibility to care for our students. Students observing a Critical Incident should contact EGI staff immediately</a:t>
              </a:r>
              <a:endParaRPr lang="en" sz="1200" dirty="0">
                <a:solidFill>
                  <a:srgbClr val="3F3F3F"/>
                </a:solidFill>
                <a:latin typeface="Arial"/>
                <a:ea typeface="Arial"/>
                <a:cs typeface="Arial"/>
                <a:sym typeface="Arial"/>
              </a:endParaRPr>
            </a:p>
          </p:txBody>
        </p:sp>
        <p:sp>
          <p:nvSpPr>
            <p:cNvPr id="168" name="Shape 168"/>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b="1" dirty="0">
                  <a:solidFill>
                    <a:srgbClr val="3F3F3F"/>
                  </a:solidFill>
                  <a:latin typeface="Arial"/>
                  <a:ea typeface="Arial"/>
                  <a:cs typeface="Arial"/>
                  <a:sym typeface="Arial"/>
                </a:rPr>
                <a:t>Duty of Care</a:t>
              </a:r>
              <a:endParaRPr lang="en" sz="1200" b="1" dirty="0">
                <a:solidFill>
                  <a:srgbClr val="3F3F3F"/>
                </a:solidFill>
                <a:latin typeface="Arial"/>
                <a:ea typeface="Arial"/>
                <a:cs typeface="Arial"/>
                <a:sym typeface="Arial"/>
              </a:endParaRPr>
            </a:p>
          </p:txBody>
        </p:sp>
      </p:grpSp>
      <p:grpSp>
        <p:nvGrpSpPr>
          <p:cNvPr id="172" name="Shape 172"/>
          <p:cNvGrpSpPr/>
          <p:nvPr/>
        </p:nvGrpSpPr>
        <p:grpSpPr>
          <a:xfrm>
            <a:off x="5436096" y="1672340"/>
            <a:ext cx="2981741" cy="858180"/>
            <a:chOff x="2113657" y="4283314"/>
            <a:chExt cx="3647460" cy="858180"/>
          </a:xfrm>
        </p:grpSpPr>
        <p:sp>
          <p:nvSpPr>
            <p:cNvPr id="173" name="Shape 173"/>
            <p:cNvSpPr txBox="1"/>
            <p:nvPr/>
          </p:nvSpPr>
          <p:spPr>
            <a:xfrm>
              <a:off x="2113657" y="4495163"/>
              <a:ext cx="3647459"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dirty="0">
                  <a:solidFill>
                    <a:srgbClr val="3F3F3F"/>
                  </a:solidFill>
                  <a:latin typeface="Arial"/>
                  <a:ea typeface="Arial"/>
                  <a:cs typeface="Arial"/>
                  <a:sym typeface="Arial"/>
                </a:rPr>
                <a:t>First point of contact for any issues that may be affecting your study is your trainer. </a:t>
              </a:r>
              <a:endParaRPr lang="en" sz="1200" dirty="0">
                <a:solidFill>
                  <a:srgbClr val="3F3F3F"/>
                </a:solidFill>
                <a:latin typeface="Arial"/>
                <a:ea typeface="Arial"/>
                <a:cs typeface="Arial"/>
                <a:sym typeface="Arial"/>
              </a:endParaRPr>
            </a:p>
          </p:txBody>
        </p:sp>
        <p:sp>
          <p:nvSpPr>
            <p:cNvPr id="174" name="Shape 174"/>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First point of contact</a:t>
              </a:r>
              <a:endParaRPr lang="en" sz="1200" b="1">
                <a:solidFill>
                  <a:srgbClr val="3F3F3F"/>
                </a:solidFill>
                <a:latin typeface="Arial"/>
                <a:ea typeface="Arial"/>
                <a:cs typeface="Arial"/>
                <a:sym typeface="Arial"/>
              </a:endParaRPr>
            </a:p>
          </p:txBody>
        </p:sp>
      </p:grpSp>
      <p:grpSp>
        <p:nvGrpSpPr>
          <p:cNvPr id="27" name="Shape 160">
            <a:extLst>
              <a:ext uri="{FF2B5EF4-FFF2-40B4-BE49-F238E27FC236}">
                <a16:creationId xmlns:a16="http://schemas.microsoft.com/office/drawing/2014/main" id="{3EA8426E-B973-4AF8-B7CD-4DD0F63E7C71}"/>
              </a:ext>
            </a:extLst>
          </p:cNvPr>
          <p:cNvGrpSpPr/>
          <p:nvPr/>
        </p:nvGrpSpPr>
        <p:grpSpPr>
          <a:xfrm>
            <a:off x="3810367" y="3465717"/>
            <a:ext cx="914400" cy="914400"/>
            <a:chOff x="3802348" y="2420362"/>
            <a:chExt cx="914400" cy="914400"/>
          </a:xfrm>
        </p:grpSpPr>
        <p:sp>
          <p:nvSpPr>
            <p:cNvPr id="28" name="Shape 161">
              <a:extLst>
                <a:ext uri="{FF2B5EF4-FFF2-40B4-BE49-F238E27FC236}">
                  <a16:creationId xmlns:a16="http://schemas.microsoft.com/office/drawing/2014/main" id="{73A1ED8E-27FD-4E6C-98D0-5174AD714A70}"/>
                </a:ext>
              </a:extLst>
            </p:cNvPr>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62">
              <a:extLst>
                <a:ext uri="{FF2B5EF4-FFF2-40B4-BE49-F238E27FC236}">
                  <a16:creationId xmlns:a16="http://schemas.microsoft.com/office/drawing/2014/main" id="{30348CD2-04EA-421D-AA01-5266C80FE746}"/>
                </a:ext>
              </a:extLst>
            </p:cNvPr>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05</a:t>
              </a:r>
            </a:p>
          </p:txBody>
        </p:sp>
      </p:grpSp>
      <p:sp>
        <p:nvSpPr>
          <p:cNvPr id="2" name="TextBox 1">
            <a:extLst>
              <a:ext uri="{FF2B5EF4-FFF2-40B4-BE49-F238E27FC236}">
                <a16:creationId xmlns:a16="http://schemas.microsoft.com/office/drawing/2014/main" id="{86DCAD19-5D80-4058-B5D1-A514B4028292}"/>
              </a:ext>
            </a:extLst>
          </p:cNvPr>
          <p:cNvSpPr txBox="1"/>
          <p:nvPr/>
        </p:nvSpPr>
        <p:spPr>
          <a:xfrm>
            <a:off x="923626" y="2242498"/>
            <a:ext cx="2743200" cy="86177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dirty="0">
                <a:solidFill>
                  <a:srgbClr val="595959"/>
                </a:solidFill>
              </a:rPr>
              <a:t>Student Services Team</a:t>
            </a:r>
            <a:endParaRPr lang="en-US" dirty="0"/>
          </a:p>
          <a:p>
            <a:pPr algn="r"/>
            <a:r>
              <a:rPr lang="en-US" sz="1200" dirty="0">
                <a:solidFill>
                  <a:srgbClr val="595959"/>
                </a:solidFill>
              </a:rPr>
              <a:t>If your trainer is not able to assist, then please speak to our experienced Student Services</a:t>
            </a:r>
            <a:r>
              <a:rPr lang="en-US" sz="1200" dirty="0"/>
              <a:t> </a:t>
            </a:r>
            <a:r>
              <a:rPr lang="en-US" sz="1200" dirty="0">
                <a:solidFill>
                  <a:srgbClr val="595959"/>
                </a:solidFill>
              </a:rPr>
              <a:t>team</a:t>
            </a:r>
            <a:endParaRPr lang="en-US" sz="1200" b="1" dirty="0">
              <a:solidFill>
                <a:srgbClr val="595959"/>
              </a:solidFill>
            </a:endParaRPr>
          </a:p>
        </p:txBody>
      </p:sp>
      <p:sp>
        <p:nvSpPr>
          <p:cNvPr id="3" name="TextBox 2">
            <a:extLst>
              <a:ext uri="{FF2B5EF4-FFF2-40B4-BE49-F238E27FC236}">
                <a16:creationId xmlns:a16="http://schemas.microsoft.com/office/drawing/2014/main" id="{4AA13C7C-EE6B-4D4A-B366-F21AF37B2DDF}"/>
              </a:ext>
            </a:extLst>
          </p:cNvPr>
          <p:cNvSpPr txBox="1"/>
          <p:nvPr/>
        </p:nvSpPr>
        <p:spPr>
          <a:xfrm>
            <a:off x="5436094" y="2910391"/>
            <a:ext cx="3175203"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EGI Support</a:t>
            </a:r>
            <a:endParaRPr lang="en-US" sz="1200" dirty="0"/>
          </a:p>
          <a:p>
            <a:r>
              <a:rPr lang="en-US" sz="1200" dirty="0">
                <a:solidFill>
                  <a:srgbClr val="595959"/>
                </a:solidFill>
              </a:rPr>
              <a:t>EGI understands your problems, and we appreciate and support your efforts. We will always work toward usable solutions to any of your concerns. </a:t>
            </a:r>
          </a:p>
        </p:txBody>
      </p:sp>
      <p:sp>
        <p:nvSpPr>
          <p:cNvPr id="4" name="TextBox 3">
            <a:extLst>
              <a:ext uri="{FF2B5EF4-FFF2-40B4-BE49-F238E27FC236}">
                <a16:creationId xmlns:a16="http://schemas.microsoft.com/office/drawing/2014/main" id="{6BF7BE8D-FAF9-4F65-8715-895D0FEBC964}"/>
              </a:ext>
            </a:extLst>
          </p:cNvPr>
          <p:cNvSpPr txBox="1"/>
          <p:nvPr/>
        </p:nvSpPr>
        <p:spPr>
          <a:xfrm>
            <a:off x="697182" y="3508849"/>
            <a:ext cx="2978009" cy="83099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a:solidFill>
                  <a:srgbClr val="595959"/>
                </a:solidFill>
              </a:rPr>
              <a:t>External Professional Bodies</a:t>
            </a:r>
          </a:p>
          <a:p>
            <a:pPr algn="r"/>
            <a:r>
              <a:rPr lang="en-US" sz="1200">
                <a:solidFill>
                  <a:srgbClr val="595959"/>
                </a:solidFill>
              </a:rPr>
              <a:t>EGI refers students to outside professionals. Such as medical, emotional, psychological, legal, etc...</a:t>
            </a:r>
          </a:p>
        </p:txBody>
      </p:sp>
    </p:spTree>
    <p:extLst>
      <p:ext uri="{BB962C8B-B14F-4D97-AF65-F5344CB8AC3E}">
        <p14:creationId xmlns:p14="http://schemas.microsoft.com/office/powerpoint/2010/main" val="29574552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83">
            <a:extLst>
              <a:ext uri="{FF2B5EF4-FFF2-40B4-BE49-F238E27FC236}">
                <a16:creationId xmlns:a16="http://schemas.microsoft.com/office/drawing/2014/main" id="{F4C094A2-D365-444E-B60B-E2A2FB0F89D7}"/>
              </a:ext>
            </a:extLst>
          </p:cNvPr>
          <p:cNvSpPr/>
          <p:nvPr/>
        </p:nvSpPr>
        <p:spPr>
          <a:xfrm rot="16200000">
            <a:off x="5293766" y="-454780"/>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8" name="Shape 184">
            <a:extLst>
              <a:ext uri="{FF2B5EF4-FFF2-40B4-BE49-F238E27FC236}">
                <a16:creationId xmlns:a16="http://schemas.microsoft.com/office/drawing/2014/main" id="{B15B27EF-1FD4-4D3B-80EC-90126B19B103}"/>
              </a:ext>
            </a:extLst>
          </p:cNvPr>
          <p:cNvSpPr txBox="1"/>
          <p:nvPr/>
        </p:nvSpPr>
        <p:spPr>
          <a:xfrm>
            <a:off x="3651652" y="1874388"/>
            <a:ext cx="5465134" cy="758007"/>
          </a:xfrm>
          <a:prstGeom prst="rect">
            <a:avLst/>
          </a:prstGeom>
          <a:noFill/>
          <a:ln>
            <a:noFill/>
          </a:ln>
        </p:spPr>
        <p:txBody>
          <a:bodyPr wrap="square" lIns="91425" tIns="45700" rIns="91425" bIns="45700" anchor="ctr" anchorCtr="0">
            <a:noAutofit/>
          </a:bodyPr>
          <a:lstStyle/>
          <a:p>
            <a:pPr>
              <a:buClr>
                <a:schemeClr val="lt1"/>
              </a:buClr>
              <a:buSzPct val="25000"/>
            </a:pPr>
            <a:r>
              <a:rPr lang="en-US" sz="3650" b="1" err="1">
                <a:solidFill>
                  <a:schemeClr val="lt1"/>
                </a:solidFill>
              </a:rPr>
              <a:t>Iana</a:t>
            </a:r>
            <a:r>
              <a:rPr lang="en-US" sz="3650" b="1">
                <a:solidFill>
                  <a:schemeClr val="lt1"/>
                </a:solidFill>
              </a:rPr>
              <a:t> </a:t>
            </a:r>
            <a:r>
              <a:rPr lang="en-US" sz="3650" b="1" err="1">
                <a:solidFill>
                  <a:schemeClr val="lt1"/>
                </a:solidFill>
              </a:rPr>
              <a:t>Alakhverdian</a:t>
            </a:r>
            <a:r>
              <a:rPr lang="en-US" sz="3650" b="1">
                <a:solidFill>
                  <a:schemeClr val="lt1"/>
                </a:solidFill>
              </a:rPr>
              <a:t> </a:t>
            </a:r>
            <a:endParaRPr lang="en-US" sz="3650" b="1">
              <a:solidFill>
                <a:schemeClr val="lt1"/>
              </a:solidFill>
              <a:latin typeface="Arial"/>
              <a:ea typeface="Arial"/>
              <a:cs typeface="Arial"/>
            </a:endParaRPr>
          </a:p>
        </p:txBody>
      </p:sp>
      <p:sp>
        <p:nvSpPr>
          <p:cNvPr id="10" name="Shape 185">
            <a:extLst>
              <a:ext uri="{FF2B5EF4-FFF2-40B4-BE49-F238E27FC236}">
                <a16:creationId xmlns:a16="http://schemas.microsoft.com/office/drawing/2014/main" id="{4651D912-A2E9-4192-B726-E256CF1C856D}"/>
              </a:ext>
            </a:extLst>
          </p:cNvPr>
          <p:cNvSpPr txBox="1"/>
          <p:nvPr/>
        </p:nvSpPr>
        <p:spPr>
          <a:xfrm>
            <a:off x="3623128" y="2571799"/>
            <a:ext cx="5257799" cy="486329"/>
          </a:xfrm>
          <a:prstGeom prst="rect">
            <a:avLst/>
          </a:prstGeom>
          <a:noFill/>
          <a:ln>
            <a:noFill/>
          </a:ln>
        </p:spPr>
        <p:txBody>
          <a:bodyPr wrap="square" lIns="108000" tIns="45700" rIns="91425" bIns="45700" anchor="ctr" anchorCtr="0">
            <a:noAutofit/>
          </a:bodyPr>
          <a:lstStyle/>
          <a:p>
            <a:pPr>
              <a:buClr>
                <a:schemeClr val="lt1"/>
              </a:buClr>
              <a:buSzPct val="25000"/>
            </a:pPr>
            <a:r>
              <a:rPr lang="en-US" sz="2000">
                <a:solidFill>
                  <a:schemeClr val="lt1"/>
                </a:solidFill>
                <a:latin typeface="Arial"/>
                <a:ea typeface="Arial"/>
                <a:cs typeface="Arial"/>
                <a:sym typeface="Arial"/>
              </a:rPr>
              <a:t>Student </a:t>
            </a:r>
            <a:r>
              <a:rPr lang="en-US" sz="2000">
                <a:solidFill>
                  <a:schemeClr val="lt1"/>
                </a:solidFill>
              </a:rPr>
              <a:t>Engagement Officer</a:t>
            </a:r>
            <a:endParaRPr lang="en-US" sz="2000">
              <a:solidFill>
                <a:schemeClr val="lt1"/>
              </a:solidFill>
              <a:latin typeface="Arial"/>
              <a:ea typeface="Arial"/>
              <a:cs typeface="Arial"/>
              <a:sym typeface="Arial"/>
            </a:endParaRPr>
          </a:p>
        </p:txBody>
      </p:sp>
      <p:sp>
        <p:nvSpPr>
          <p:cNvPr id="12" name="Shape 185">
            <a:extLst>
              <a:ext uri="{FF2B5EF4-FFF2-40B4-BE49-F238E27FC236}">
                <a16:creationId xmlns:a16="http://schemas.microsoft.com/office/drawing/2014/main" id="{28B97311-A3E0-41A5-BA78-9BDEFC14049C}"/>
              </a:ext>
            </a:extLst>
          </p:cNvPr>
          <p:cNvSpPr txBox="1"/>
          <p:nvPr/>
        </p:nvSpPr>
        <p:spPr>
          <a:xfrm>
            <a:off x="3650338" y="3053674"/>
            <a:ext cx="2759244" cy="333929"/>
          </a:xfrm>
          <a:prstGeom prst="rect">
            <a:avLst/>
          </a:prstGeom>
          <a:noFill/>
          <a:ln>
            <a:noFill/>
          </a:ln>
        </p:spPr>
        <p:txBody>
          <a:bodyPr wrap="square" lIns="108000" tIns="45700" rIns="91425" bIns="45700" anchor="ctr" anchorCtr="0">
            <a:noAutofit/>
          </a:bodyPr>
          <a:lstStyle/>
          <a:p>
            <a:pPr>
              <a:buClr>
                <a:schemeClr val="lt1"/>
              </a:buClr>
              <a:buSzPct val="25000"/>
              <a:buFont typeface="Arial"/>
            </a:pPr>
            <a:r>
              <a:rPr lang="en-US" sz="1000" dirty="0">
                <a:solidFill>
                  <a:schemeClr val="lt1"/>
                </a:solidFill>
              </a:rPr>
              <a:t>Iana.alakhverdian@eca.edu.au</a:t>
            </a:r>
            <a:endParaRPr lang="en-US" dirty="0"/>
          </a:p>
        </p:txBody>
      </p:sp>
    </p:spTree>
    <p:extLst>
      <p:ext uri="{BB962C8B-B14F-4D97-AF65-F5344CB8AC3E}">
        <p14:creationId xmlns:p14="http://schemas.microsoft.com/office/powerpoint/2010/main" val="4978129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0" y="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 sz="3600" b="1" i="0" u="none" strike="noStrike" cap="none">
                <a:solidFill>
                  <a:srgbClr val="E54632"/>
                </a:solidFill>
                <a:latin typeface="Arial"/>
                <a:ea typeface="Arial"/>
                <a:cs typeface="Arial"/>
                <a:sym typeface="Arial"/>
              </a:rPr>
              <a:t>FREE Workshops &amp; </a:t>
            </a:r>
            <a:r>
              <a:rPr lang="en" sz="3600" b="1" i="0" u="none" strike="noStrike" cap="none">
                <a:solidFill>
                  <a:srgbClr val="595959"/>
                </a:solidFill>
                <a:latin typeface="Arial"/>
                <a:ea typeface="Arial"/>
                <a:cs typeface="Arial"/>
                <a:sym typeface="Arial"/>
              </a:rPr>
              <a:t>Monthly Calendar</a:t>
            </a:r>
          </a:p>
        </p:txBody>
      </p:sp>
      <p:sp>
        <p:nvSpPr>
          <p:cNvPr id="300" name="Shape 300"/>
          <p:cNvSpPr txBox="1"/>
          <p:nvPr/>
        </p:nvSpPr>
        <p:spPr>
          <a:xfrm>
            <a:off x="683568" y="2761525"/>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 sz="1800" b="1">
                <a:solidFill>
                  <a:schemeClr val="lt1"/>
                </a:solidFill>
                <a:latin typeface="Arial"/>
                <a:ea typeface="Arial"/>
                <a:cs typeface="Arial"/>
                <a:sym typeface="Arial"/>
              </a:rPr>
              <a:t>Simple Portfolio Presentation</a:t>
            </a:r>
          </a:p>
        </p:txBody>
      </p:sp>
      <p:sp>
        <p:nvSpPr>
          <p:cNvPr id="301" name="Shape 301"/>
          <p:cNvSpPr txBox="1"/>
          <p:nvPr/>
        </p:nvSpPr>
        <p:spPr>
          <a:xfrm>
            <a:off x="1463868" y="3597816"/>
            <a:ext cx="6226494" cy="386290"/>
          </a:xfrm>
          <a:prstGeom prst="rect">
            <a:avLst/>
          </a:prstGeom>
          <a:noFill/>
          <a:ln>
            <a:noFill/>
          </a:ln>
        </p:spPr>
        <p:txBody>
          <a:bodyPr wrap="square" lIns="91425" tIns="45700" rIns="91425" bIns="45700" anchor="ctr" anchorCtr="0">
            <a:noAutofit/>
          </a:bodyPr>
          <a:lstStyle/>
          <a:p>
            <a:pPr algn="ctr">
              <a:lnSpc>
                <a:spcPct val="110000"/>
              </a:lnSpc>
              <a:buClr>
                <a:schemeClr val="lt1"/>
              </a:buClr>
              <a:buSzPct val="25000"/>
            </a:pPr>
            <a:endParaRPr lang="en-US" sz="1800" b="1">
              <a:solidFill>
                <a:srgbClr val="595959"/>
              </a:solidFill>
            </a:endParaRPr>
          </a:p>
          <a:p>
            <a:pPr algn="ctr">
              <a:lnSpc>
                <a:spcPct val="110000"/>
              </a:lnSpc>
              <a:buClr>
                <a:schemeClr val="lt1"/>
              </a:buClr>
              <a:buSzPct val="25000"/>
            </a:pPr>
            <a:r>
              <a:rPr lang="en-US" sz="1800" b="1">
                <a:solidFill>
                  <a:srgbClr val="595959"/>
                </a:solidFill>
              </a:rPr>
              <a:t>Location: 160 Sussex Street Sydney 2000</a:t>
            </a:r>
            <a:endParaRPr lang="en-US"/>
          </a:p>
          <a:p>
            <a:pPr algn="ctr">
              <a:lnSpc>
                <a:spcPct val="110000"/>
              </a:lnSpc>
              <a:buClr>
                <a:schemeClr val="lt1"/>
              </a:buClr>
              <a:buSzPct val="25000"/>
            </a:pPr>
            <a:r>
              <a:rPr lang="en-US" sz="1800" b="1">
                <a:solidFill>
                  <a:srgbClr val="595959"/>
                </a:solidFill>
              </a:rPr>
              <a:t>MONTHLY</a:t>
            </a:r>
            <a:r>
              <a:rPr lang="en-US" sz="1800" b="1">
                <a:solidFill>
                  <a:srgbClr val="595959"/>
                </a:solidFill>
                <a:latin typeface="Arial"/>
                <a:ea typeface="Arial"/>
                <a:cs typeface="Arial"/>
                <a:sym typeface="Arial"/>
              </a:rPr>
              <a:t> EVENTS CALENDAR</a:t>
            </a:r>
            <a:endParaRPr lang="en-US"/>
          </a:p>
          <a:p>
            <a:pPr marL="0" marR="0" lvl="0" indent="0" algn="ctr" rtl="0">
              <a:lnSpc>
                <a:spcPct val="110000"/>
              </a:lnSpc>
              <a:spcBef>
                <a:spcPts val="0"/>
              </a:spcBef>
              <a:buClr>
                <a:schemeClr val="lt1"/>
              </a:buClr>
              <a:buSzPct val="25000"/>
              <a:buFont typeface="Arial"/>
              <a:buNone/>
            </a:pPr>
            <a:r>
              <a:rPr lang="en-AU" b="1">
                <a:solidFill>
                  <a:srgbClr val="E54632"/>
                </a:solidFill>
                <a:latin typeface="Arial"/>
                <a:ea typeface="Arial"/>
                <a:cs typeface="Arial"/>
                <a:sym typeface="Arial"/>
              </a:rPr>
              <a:t>Published monthly and available in front of the EGI Trainers room.</a:t>
            </a:r>
            <a:endParaRPr lang="en-AU" b="1">
              <a:solidFill>
                <a:srgbClr val="E54632"/>
              </a:solidFill>
              <a:latin typeface="Arial"/>
              <a:ea typeface="Arial"/>
              <a:cs typeface="Arial"/>
            </a:endParaRPr>
          </a:p>
        </p:txBody>
      </p:sp>
      <p:pic>
        <p:nvPicPr>
          <p:cNvPr id="14" name="Picture 13">
            <a:extLst>
              <a:ext uri="{FF2B5EF4-FFF2-40B4-BE49-F238E27FC236}">
                <a16:creationId xmlns:a16="http://schemas.microsoft.com/office/drawing/2014/main" id="{11217F78-952A-4CE7-839F-88BE62AFFCA3}"/>
              </a:ext>
            </a:extLst>
          </p:cNvPr>
          <p:cNvPicPr>
            <a:picLocks noChangeAspect="1"/>
          </p:cNvPicPr>
          <p:nvPr/>
        </p:nvPicPr>
        <p:blipFill rotWithShape="1">
          <a:blip r:embed="rId3"/>
          <a:srcRect l="987" t="20121" r="804" b="2496"/>
          <a:stretch/>
        </p:blipFill>
        <p:spPr>
          <a:xfrm>
            <a:off x="1453638" y="884466"/>
            <a:ext cx="6236724" cy="2443774"/>
          </a:xfrm>
          <a:prstGeom prst="rect">
            <a:avLst/>
          </a:prstGeom>
        </p:spPr>
      </p:pic>
    </p:spTree>
    <p:extLst>
      <p:ext uri="{BB962C8B-B14F-4D97-AF65-F5344CB8AC3E}">
        <p14:creationId xmlns:p14="http://schemas.microsoft.com/office/powerpoint/2010/main" val="94053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26" name="Picture 25">
            <a:extLst>
              <a:ext uri="{FF2B5EF4-FFF2-40B4-BE49-F238E27FC236}">
                <a16:creationId xmlns:a16="http://schemas.microsoft.com/office/drawing/2014/main" id="{540A3B9E-F034-47AF-A346-3C0F56787F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069" y="355683"/>
            <a:ext cx="2738673" cy="1902033"/>
          </a:xfrm>
          <a:prstGeom prst="rect">
            <a:avLst/>
          </a:prstGeom>
        </p:spPr>
      </p:pic>
      <p:sp>
        <p:nvSpPr>
          <p:cNvPr id="697" name="Shape 697"/>
          <p:cNvSpPr txBox="1"/>
          <p:nvPr/>
        </p:nvSpPr>
        <p:spPr>
          <a:xfrm>
            <a:off x="2681842" y="4136189"/>
            <a:ext cx="3347029"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rgbClr val="3F3F3F"/>
                </a:solidFill>
                <a:latin typeface="Arial"/>
                <a:ea typeface="Arial"/>
                <a:cs typeface="Arial"/>
                <a:sym typeface="Arial"/>
              </a:rPr>
              <a:t>Graduation Party</a:t>
            </a:r>
          </a:p>
        </p:txBody>
      </p:sp>
      <p:pic>
        <p:nvPicPr>
          <p:cNvPr id="6" name="Picture 5">
            <a:extLst>
              <a:ext uri="{FF2B5EF4-FFF2-40B4-BE49-F238E27FC236}">
                <a16:creationId xmlns:a16="http://schemas.microsoft.com/office/drawing/2014/main" id="{2793A13C-DBBD-4678-B073-408717E27CC7}"/>
              </a:ext>
            </a:extLst>
          </p:cNvPr>
          <p:cNvPicPr>
            <a:picLocks noChangeAspect="1"/>
          </p:cNvPicPr>
          <p:nvPr/>
        </p:nvPicPr>
        <p:blipFill>
          <a:blip r:embed="rId4"/>
          <a:stretch>
            <a:fillRect/>
          </a:stretch>
        </p:blipFill>
        <p:spPr>
          <a:xfrm>
            <a:off x="175070" y="2807738"/>
            <a:ext cx="2738672" cy="1774351"/>
          </a:xfrm>
          <a:prstGeom prst="rect">
            <a:avLst/>
          </a:prstGeom>
        </p:spPr>
      </p:pic>
      <p:pic>
        <p:nvPicPr>
          <p:cNvPr id="17" name="Content Placeholder 4">
            <a:extLst>
              <a:ext uri="{FF2B5EF4-FFF2-40B4-BE49-F238E27FC236}">
                <a16:creationId xmlns:a16="http://schemas.microsoft.com/office/drawing/2014/main" id="{5E567748-6F2D-4F26-A979-981685F970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71250" y="832056"/>
            <a:ext cx="4297923" cy="2984944"/>
          </a:xfrm>
          <a:prstGeom prst="rect">
            <a:avLst/>
          </a:prstGeom>
        </p:spPr>
      </p:pic>
      <p:sp>
        <p:nvSpPr>
          <p:cNvPr id="23" name="Shape 698"/>
          <p:cNvSpPr txBox="1">
            <a:spLocks/>
          </p:cNvSpPr>
          <p:nvPr/>
        </p:nvSpPr>
        <p:spPr>
          <a:xfrm>
            <a:off x="175069" y="704772"/>
            <a:ext cx="8721600" cy="601800"/>
          </a:xfrm>
          <a:prstGeom prst="rect">
            <a:avLst/>
          </a:prstGeom>
          <a:noFill/>
          <a:ln>
            <a:noFill/>
          </a:ln>
        </p:spPr>
        <p:txBody>
          <a:bodyPr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Arial"/>
                <a:ea typeface="Arial"/>
                <a:cs typeface="Arial"/>
                <a:sym typeface="Arial"/>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pPr algn="ctr">
              <a:buClr>
                <a:srgbClr val="F2A40D"/>
              </a:buClr>
              <a:buSzPct val="25000"/>
            </a:pPr>
            <a:r>
              <a:rPr lang="en-US" sz="4000" b="1">
                <a:solidFill>
                  <a:srgbClr val="E54632"/>
                </a:solidFill>
              </a:rPr>
              <a:t>Activities </a:t>
            </a:r>
          </a:p>
          <a:p>
            <a:pPr algn="ctr">
              <a:buClr>
                <a:srgbClr val="F2A40D"/>
              </a:buClr>
              <a:buSzPct val="25000"/>
            </a:pPr>
            <a:r>
              <a:rPr lang="en-US" sz="2800" b="1">
                <a:solidFill>
                  <a:srgbClr val="E54632"/>
                </a:solidFill>
              </a:rPr>
              <a:t>&amp;</a:t>
            </a:r>
            <a:r>
              <a:rPr lang="en" sz="2800" b="1">
                <a:solidFill>
                  <a:srgbClr val="595959"/>
                </a:solidFill>
              </a:rPr>
              <a:t> </a:t>
            </a:r>
          </a:p>
          <a:p>
            <a:pPr algn="ctr">
              <a:buClr>
                <a:srgbClr val="F2A40D"/>
              </a:buClr>
              <a:buSzPct val="25000"/>
            </a:pPr>
            <a:r>
              <a:rPr lang="en-AU" sz="4000" b="1">
                <a:solidFill>
                  <a:srgbClr val="595959"/>
                </a:solidFill>
              </a:rPr>
              <a:t>S</a:t>
            </a:r>
            <a:r>
              <a:rPr lang="en-US" sz="4000" b="1" err="1">
                <a:solidFill>
                  <a:srgbClr val="595959"/>
                </a:solidFill>
              </a:rPr>
              <a:t>ocial</a:t>
            </a:r>
            <a:r>
              <a:rPr lang="en-US" sz="4000" b="1">
                <a:solidFill>
                  <a:srgbClr val="595959"/>
                </a:solidFill>
              </a:rPr>
              <a:t> Events</a:t>
            </a:r>
            <a:endParaRPr lang="en" sz="4000">
              <a:solidFill>
                <a:schemeClr val="hlink"/>
              </a:solidFill>
            </a:endParaRPr>
          </a:p>
        </p:txBody>
      </p:sp>
      <p:pic>
        <p:nvPicPr>
          <p:cNvPr id="4" name="Picture 3">
            <a:extLst>
              <a:ext uri="{FF2B5EF4-FFF2-40B4-BE49-F238E27FC236}">
                <a16:creationId xmlns:a16="http://schemas.microsoft.com/office/drawing/2014/main" id="{5774F062-902A-4C8E-9A97-4F2CE1408729}"/>
              </a:ext>
            </a:extLst>
          </p:cNvPr>
          <p:cNvPicPr>
            <a:picLocks noChangeAspect="1"/>
          </p:cNvPicPr>
          <p:nvPr/>
        </p:nvPicPr>
        <p:blipFill>
          <a:blip r:embed="rId6"/>
          <a:stretch>
            <a:fillRect/>
          </a:stretch>
        </p:blipFill>
        <p:spPr>
          <a:xfrm>
            <a:off x="5796971" y="2788763"/>
            <a:ext cx="3219910" cy="1760461"/>
          </a:xfrm>
          <a:prstGeom prst="rect">
            <a:avLst/>
          </a:prstGeom>
        </p:spPr>
      </p:pic>
      <p:sp>
        <p:nvSpPr>
          <p:cNvPr id="27" name="Shape 697"/>
          <p:cNvSpPr txBox="1"/>
          <p:nvPr/>
        </p:nvSpPr>
        <p:spPr>
          <a:xfrm>
            <a:off x="-975779" y="2257716"/>
            <a:ext cx="3347029" cy="461665"/>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2800" b="1">
                <a:solidFill>
                  <a:srgbClr val="3F3F3F"/>
                </a:solidFill>
                <a:sym typeface="Arial"/>
              </a:rPr>
              <a:t>Surf Camps</a:t>
            </a:r>
          </a:p>
        </p:txBody>
      </p:sp>
      <p:sp>
        <p:nvSpPr>
          <p:cNvPr id="2" name="Rectangle 1">
            <a:extLst>
              <a:ext uri="{FF2B5EF4-FFF2-40B4-BE49-F238E27FC236}">
                <a16:creationId xmlns:a16="http://schemas.microsoft.com/office/drawing/2014/main" id="{924BB20B-F6D6-4AC1-80C2-AA6EAF4F67DF}"/>
              </a:ext>
            </a:extLst>
          </p:cNvPr>
          <p:cNvSpPr/>
          <p:nvPr/>
        </p:nvSpPr>
        <p:spPr>
          <a:xfrm>
            <a:off x="6601716" y="1642163"/>
            <a:ext cx="2542284" cy="1077218"/>
          </a:xfrm>
          <a:prstGeom prst="rect">
            <a:avLst/>
          </a:prstGeom>
        </p:spPr>
        <p:txBody>
          <a:bodyPr wrap="square">
            <a:spAutoFit/>
          </a:bodyPr>
          <a:lstStyle/>
          <a:p>
            <a:pPr lvl="0" algn="ctr">
              <a:buSzPct val="25000"/>
            </a:pPr>
            <a:r>
              <a:rPr lang="en" sz="3200" b="1">
                <a:solidFill>
                  <a:srgbClr val="3F3F3F"/>
                </a:solidFill>
              </a:rPr>
              <a:t>Day Excursions</a:t>
            </a:r>
          </a:p>
        </p:txBody>
      </p:sp>
    </p:spTree>
    <p:extLst>
      <p:ext uri="{BB962C8B-B14F-4D97-AF65-F5344CB8AC3E}">
        <p14:creationId xmlns:p14="http://schemas.microsoft.com/office/powerpoint/2010/main" val="4238102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Connect </a:t>
            </a:r>
            <a:r>
              <a:rPr lang="en-US">
                <a:solidFill>
                  <a:srgbClr val="595959"/>
                </a:solidFill>
              </a:rPr>
              <a:t>with </a:t>
            </a:r>
            <a:r>
              <a:rPr lang="en-US" sz="3600" b="1" i="0" u="none" strike="noStrike" cap="none">
                <a:solidFill>
                  <a:srgbClr val="595959"/>
                </a:solidFill>
                <a:latin typeface="Arial"/>
                <a:ea typeface="Arial"/>
                <a:cs typeface="Arial"/>
                <a:sym typeface="Arial"/>
              </a:rPr>
              <a:t>us </a:t>
            </a:r>
            <a:endParaRPr lang="en" sz="3600" b="1" i="0" u="none" strike="noStrike" cap="none">
              <a:solidFill>
                <a:srgbClr val="595959"/>
              </a:solidFill>
              <a:latin typeface="Arial"/>
              <a:ea typeface="Arial"/>
              <a:cs typeface="Arial"/>
              <a:sym typeface="Arial"/>
            </a:endParaRPr>
          </a:p>
        </p:txBody>
      </p:sp>
      <p:grpSp>
        <p:nvGrpSpPr>
          <p:cNvPr id="315" name="Shape 315"/>
          <p:cNvGrpSpPr/>
          <p:nvPr/>
        </p:nvGrpSpPr>
        <p:grpSpPr>
          <a:xfrm>
            <a:off x="3329678" y="1624515"/>
            <a:ext cx="2503720" cy="2448000"/>
            <a:chOff x="4300408" y="1545005"/>
            <a:chExt cx="2503720" cy="2448000"/>
          </a:xfrm>
        </p:grpSpPr>
        <p:sp>
          <p:nvSpPr>
            <p:cNvPr id="316" name="Shape 316"/>
            <p:cNvSpPr/>
            <p:nvPr/>
          </p:nvSpPr>
          <p:spPr>
            <a:xfrm>
              <a:off x="4300408" y="1567807"/>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8" name="Shape 318"/>
            <p:cNvSpPr/>
            <p:nvPr/>
          </p:nvSpPr>
          <p:spPr>
            <a:xfrm>
              <a:off x="5724128" y="1563638"/>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9" name="Shape 319"/>
            <p:cNvSpPr/>
            <p:nvPr/>
          </p:nvSpPr>
          <p:spPr>
            <a:xfrm>
              <a:off x="4300408" y="2894372"/>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1" name="Shape 321"/>
            <p:cNvSpPr/>
            <p:nvPr/>
          </p:nvSpPr>
          <p:spPr>
            <a:xfrm>
              <a:off x="5724128" y="2894372"/>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2" name="Shape 322"/>
            <p:cNvSpPr/>
            <p:nvPr/>
          </p:nvSpPr>
          <p:spPr>
            <a:xfrm>
              <a:off x="4300408" y="2741286"/>
              <a:ext cx="2503720" cy="45719"/>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4" name="Shape 324"/>
            <p:cNvSpPr/>
            <p:nvPr/>
          </p:nvSpPr>
          <p:spPr>
            <a:xfrm rot="5400000">
              <a:off x="4320048" y="2751005"/>
              <a:ext cx="2448000" cy="36000"/>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333" name="Shape 333"/>
          <p:cNvSpPr txBox="1"/>
          <p:nvPr/>
        </p:nvSpPr>
        <p:spPr>
          <a:xfrm>
            <a:off x="6323608" y="2078580"/>
            <a:ext cx="1931191"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600" b="1">
                <a:solidFill>
                  <a:srgbClr val="3F3F3F"/>
                </a:solidFill>
                <a:latin typeface="Arial"/>
                <a:ea typeface="Arial"/>
                <a:cs typeface="Arial"/>
                <a:sym typeface="Arial"/>
              </a:rPr>
              <a:t>INSTAGRAM</a:t>
            </a:r>
            <a:endParaRPr lang="en" sz="1600" b="1">
              <a:solidFill>
                <a:srgbClr val="3F3F3F"/>
              </a:solidFill>
              <a:latin typeface="Arial"/>
              <a:ea typeface="Arial"/>
              <a:cs typeface="Arial"/>
              <a:sym typeface="Arial"/>
            </a:endParaRPr>
          </a:p>
        </p:txBody>
      </p:sp>
      <p:sp>
        <p:nvSpPr>
          <p:cNvPr id="339" name="Shape 339"/>
          <p:cNvSpPr txBox="1"/>
          <p:nvPr/>
        </p:nvSpPr>
        <p:spPr>
          <a:xfrm>
            <a:off x="6323607" y="3409311"/>
            <a:ext cx="1931191" cy="276999"/>
          </a:xfrm>
          <a:prstGeom prst="rect">
            <a:avLst/>
          </a:prstGeom>
          <a:noFill/>
          <a:ln>
            <a:noFill/>
          </a:ln>
        </p:spPr>
        <p:txBody>
          <a:bodyPr wrap="square" lIns="91425" tIns="45700" rIns="91425" bIns="45700" anchor="t" anchorCtr="0">
            <a:noAutofit/>
          </a:bodyPr>
          <a:lstStyle/>
          <a:p>
            <a:pPr lvl="0">
              <a:buSzPct val="25000"/>
            </a:pPr>
            <a:r>
              <a:rPr lang="en-US" sz="1600" b="1">
                <a:solidFill>
                  <a:srgbClr val="E54632"/>
                </a:solidFill>
              </a:rPr>
              <a:t>GOOGLE PLUS</a:t>
            </a:r>
            <a:endParaRPr lang="en" sz="1600" b="1">
              <a:solidFill>
                <a:srgbClr val="3F3F3F"/>
              </a:solidFill>
              <a:sym typeface="Arial"/>
            </a:endParaRPr>
          </a:p>
        </p:txBody>
      </p:sp>
      <p:sp>
        <p:nvSpPr>
          <p:cNvPr id="342" name="Shape 342"/>
          <p:cNvSpPr txBox="1"/>
          <p:nvPr/>
        </p:nvSpPr>
        <p:spPr>
          <a:xfrm>
            <a:off x="891835" y="2089463"/>
            <a:ext cx="1931191"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600" b="1">
                <a:solidFill>
                  <a:srgbClr val="E54632"/>
                </a:solidFill>
                <a:latin typeface="Arial"/>
                <a:ea typeface="Arial"/>
                <a:cs typeface="Arial"/>
                <a:sym typeface="Arial"/>
              </a:rPr>
              <a:t>FACEBOOK</a:t>
            </a:r>
            <a:endParaRPr lang="en" sz="1600" b="1">
              <a:solidFill>
                <a:srgbClr val="E54632"/>
              </a:solidFill>
              <a:latin typeface="Arial"/>
              <a:ea typeface="Arial"/>
              <a:cs typeface="Arial"/>
              <a:sym typeface="Arial"/>
            </a:endParaRPr>
          </a:p>
        </p:txBody>
      </p:sp>
      <p:sp>
        <p:nvSpPr>
          <p:cNvPr id="348" name="Shape 348"/>
          <p:cNvSpPr txBox="1"/>
          <p:nvPr/>
        </p:nvSpPr>
        <p:spPr>
          <a:xfrm>
            <a:off x="895489" y="3337059"/>
            <a:ext cx="1931191" cy="276999"/>
          </a:xfrm>
          <a:prstGeom prst="rect">
            <a:avLst/>
          </a:prstGeom>
          <a:noFill/>
          <a:ln>
            <a:noFill/>
          </a:ln>
        </p:spPr>
        <p:txBody>
          <a:bodyPr wrap="square" lIns="91425" tIns="45700" rIns="91425" bIns="45700" anchor="t" anchorCtr="0">
            <a:noAutofit/>
          </a:bodyPr>
          <a:lstStyle/>
          <a:p>
            <a:pPr algn="r">
              <a:buSzPct val="25000"/>
            </a:pPr>
            <a:r>
              <a:rPr lang="en-US" sz="1600" b="1">
                <a:solidFill>
                  <a:srgbClr val="3F3F3F"/>
                </a:solidFill>
              </a:rPr>
              <a:t>YOUTUBE</a:t>
            </a:r>
            <a:endParaRPr lang="en" sz="1600" b="1">
              <a:solidFill>
                <a:srgbClr val="E54632"/>
              </a:solidFill>
              <a:sym typeface="Arial"/>
            </a:endParaRPr>
          </a:p>
        </p:txBody>
      </p:sp>
      <p:pic>
        <p:nvPicPr>
          <p:cNvPr id="26" name="Picture 25">
            <a:extLst>
              <a:ext uri="{FF2B5EF4-FFF2-40B4-BE49-F238E27FC236}">
                <a16:creationId xmlns:a16="http://schemas.microsoft.com/office/drawing/2014/main" id="{6BAA2D0E-57B6-4031-8DB2-ADCF0E43D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2942" y="1781647"/>
            <a:ext cx="833470" cy="833470"/>
          </a:xfrm>
          <a:prstGeom prst="rect">
            <a:avLst/>
          </a:prstGeom>
        </p:spPr>
      </p:pic>
      <p:pic>
        <p:nvPicPr>
          <p:cNvPr id="27" name="Picture 26">
            <a:extLst>
              <a:ext uri="{FF2B5EF4-FFF2-40B4-BE49-F238E27FC236}">
                <a16:creationId xmlns:a16="http://schemas.microsoft.com/office/drawing/2014/main" id="{95AD88E6-F0B2-4D32-ABA2-EAC61A57F5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4182" y="1758101"/>
            <a:ext cx="858432" cy="858432"/>
          </a:xfrm>
          <a:prstGeom prst="rect">
            <a:avLst/>
          </a:prstGeom>
        </p:spPr>
      </p:pic>
      <p:pic>
        <p:nvPicPr>
          <p:cNvPr id="28" name="Picture 27">
            <a:extLst>
              <a:ext uri="{FF2B5EF4-FFF2-40B4-BE49-F238E27FC236}">
                <a16:creationId xmlns:a16="http://schemas.microsoft.com/office/drawing/2014/main" id="{733B18E0-1BD6-4FF9-97F5-2798DB16E359}"/>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399529" y="3297804"/>
            <a:ext cx="940296" cy="405870"/>
          </a:xfrm>
          <a:prstGeom prst="rect">
            <a:avLst/>
          </a:prstGeom>
        </p:spPr>
      </p:pic>
      <p:pic>
        <p:nvPicPr>
          <p:cNvPr id="29" name="Picture 28">
            <a:extLst>
              <a:ext uri="{FF2B5EF4-FFF2-40B4-BE49-F238E27FC236}">
                <a16:creationId xmlns:a16="http://schemas.microsoft.com/office/drawing/2014/main" id="{FCCAC533-F667-4589-A3B2-18443F266647}"/>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073118" y="3144767"/>
            <a:ext cx="649496" cy="649496"/>
          </a:xfrm>
          <a:prstGeom prst="rect">
            <a:avLst/>
          </a:prstGeom>
        </p:spPr>
      </p:pic>
    </p:spTree>
    <p:extLst>
      <p:ext uri="{BB962C8B-B14F-4D97-AF65-F5344CB8AC3E}">
        <p14:creationId xmlns:p14="http://schemas.microsoft.com/office/powerpoint/2010/main" val="6685805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60" name="Shape 760"/>
          <p:cNvSpPr/>
          <p:nvPr/>
        </p:nvSpPr>
        <p:spPr>
          <a:xfrm>
            <a:off x="515698" y="436261"/>
            <a:ext cx="4056301" cy="2088232"/>
          </a:xfrm>
          <a:prstGeom prst="roundRect">
            <a:avLst>
              <a:gd name="adj" fmla="val 16667"/>
            </a:avLst>
          </a:prstGeom>
          <a:solidFill>
            <a:srgbClr val="3F3F3F">
              <a:alpha val="6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61" name="Shape 761"/>
          <p:cNvSpPr txBox="1"/>
          <p:nvPr/>
        </p:nvSpPr>
        <p:spPr>
          <a:xfrm>
            <a:off x="638735" y="599418"/>
            <a:ext cx="3872753" cy="1200329"/>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AU" sz="2000" b="1" dirty="0">
                <a:solidFill>
                  <a:schemeClr val="lt1"/>
                </a:solidFill>
              </a:rPr>
              <a:t>We</a:t>
            </a:r>
            <a:r>
              <a:rPr lang="en" sz="2000" b="1" dirty="0">
                <a:solidFill>
                  <a:schemeClr val="lt1"/>
                </a:solidFill>
                <a:latin typeface="Arial"/>
                <a:ea typeface="Arial"/>
                <a:cs typeface="Arial"/>
                <a:sym typeface="Arial"/>
              </a:rPr>
              <a:t> </a:t>
            </a:r>
            <a:r>
              <a:rPr lang="en-AU" sz="2000" b="1" dirty="0">
                <a:solidFill>
                  <a:schemeClr val="lt1"/>
                </a:solidFill>
                <a:latin typeface="Arial"/>
                <a:ea typeface="Arial"/>
                <a:cs typeface="Arial"/>
                <a:sym typeface="Arial"/>
              </a:rPr>
              <a:t>w</a:t>
            </a:r>
            <a:r>
              <a:rPr lang="en" sz="2000" b="1" dirty="0">
                <a:solidFill>
                  <a:schemeClr val="lt1"/>
                </a:solidFill>
                <a:latin typeface="Arial"/>
                <a:ea typeface="Arial"/>
                <a:cs typeface="Arial"/>
                <a:sym typeface="Arial"/>
              </a:rPr>
              <a:t>elcome you once again and hope you enjoy your study </a:t>
            </a:r>
            <a:r>
              <a:rPr lang="en-AU" sz="2000" b="1" dirty="0">
                <a:solidFill>
                  <a:schemeClr val="lt1"/>
                </a:solidFill>
                <a:latin typeface="Arial"/>
                <a:ea typeface="Arial"/>
                <a:cs typeface="Arial"/>
                <a:sym typeface="Arial"/>
              </a:rPr>
              <a:t>and have a wonderful experience at EGI</a:t>
            </a:r>
            <a:r>
              <a:rPr lang="en-AU" sz="2000" b="1" dirty="0">
                <a:solidFill>
                  <a:schemeClr val="lt1"/>
                </a:solidFill>
              </a:rPr>
              <a:t>.</a:t>
            </a:r>
            <a:endParaRPr lang="en" sz="2000" b="1" dirty="0">
              <a:solidFill>
                <a:schemeClr val="lt1"/>
              </a:solidFill>
              <a:latin typeface="Arial"/>
              <a:ea typeface="Arial"/>
              <a:cs typeface="Arial"/>
              <a:sym typeface="Arial"/>
            </a:endParaRPr>
          </a:p>
        </p:txBody>
      </p:sp>
      <p:grpSp>
        <p:nvGrpSpPr>
          <p:cNvPr id="762" name="Shape 762"/>
          <p:cNvGrpSpPr/>
          <p:nvPr/>
        </p:nvGrpSpPr>
        <p:grpSpPr>
          <a:xfrm>
            <a:off x="-192456" y="1817071"/>
            <a:ext cx="7493445" cy="2306488"/>
            <a:chOff x="-192456" y="1832973"/>
            <a:chExt cx="7493445" cy="2306488"/>
          </a:xfrm>
        </p:grpSpPr>
        <p:sp>
          <p:nvSpPr>
            <p:cNvPr id="763" name="Shape 763"/>
            <p:cNvSpPr txBox="1"/>
            <p:nvPr/>
          </p:nvSpPr>
          <p:spPr>
            <a:xfrm>
              <a:off x="-192456" y="1832973"/>
              <a:ext cx="5472608" cy="542078"/>
            </a:xfrm>
            <a:prstGeom prst="rect">
              <a:avLst/>
            </a:prstGeom>
            <a:noFill/>
            <a:ln>
              <a:noFill/>
            </a:ln>
          </p:spPr>
          <p:txBody>
            <a:bodyPr wrap="square" lIns="91425" tIns="45700" rIns="91425" bIns="45700" anchor="ctr" anchorCtr="0">
              <a:noAutofit/>
            </a:bodyPr>
            <a:lstStyle/>
            <a:p>
              <a:pPr marL="0" marR="0" lvl="0" indent="0" algn="ctr" rtl="0">
                <a:spcBef>
                  <a:spcPts val="0"/>
                </a:spcBef>
                <a:buClr>
                  <a:schemeClr val="lt1"/>
                </a:buClr>
                <a:buSzPct val="25000"/>
                <a:buFont typeface="Arial"/>
                <a:buNone/>
              </a:pPr>
              <a:r>
                <a:rPr lang="en" sz="3600" b="1">
                  <a:solidFill>
                    <a:schemeClr val="lt1"/>
                  </a:solidFill>
                  <a:latin typeface="Arial"/>
                  <a:ea typeface="Arial"/>
                  <a:cs typeface="Arial"/>
                  <a:sym typeface="Arial"/>
                </a:rPr>
                <a:t>Thank you</a:t>
              </a:r>
            </a:p>
          </p:txBody>
        </p:sp>
        <p:sp>
          <p:nvSpPr>
            <p:cNvPr id="764" name="Shape 764"/>
            <p:cNvSpPr txBox="1"/>
            <p:nvPr/>
          </p:nvSpPr>
          <p:spPr>
            <a:xfrm>
              <a:off x="1828381" y="3862774"/>
              <a:ext cx="5472608" cy="276687"/>
            </a:xfrm>
            <a:prstGeom prst="rect">
              <a:avLst/>
            </a:prstGeom>
            <a:noFill/>
            <a:ln>
              <a:noFill/>
            </a:ln>
          </p:spPr>
          <p:txBody>
            <a:bodyPr wrap="square" lIns="91425" tIns="45700" rIns="91425" bIns="45700" anchor="t" anchorCtr="0">
              <a:noAutofit/>
            </a:bodyPr>
            <a:lstStyle/>
            <a:p>
              <a:pPr marL="0" marR="0" lvl="0" indent="0" algn="ctr" rtl="0">
                <a:spcBef>
                  <a:spcPts val="0"/>
                </a:spcBef>
                <a:buClr>
                  <a:schemeClr val="lt1"/>
                </a:buClr>
                <a:buSzPct val="25000"/>
                <a:buFont typeface="Arial"/>
                <a:buNone/>
              </a:pPr>
              <a:endParaRPr lang="en" sz="1400">
                <a:solidFill>
                  <a:schemeClr val="lt1"/>
                </a:solidFill>
                <a:latin typeface="Arial"/>
                <a:ea typeface="Arial"/>
                <a:cs typeface="Arial"/>
                <a:sym typeface="Arial"/>
              </a:endParaRPr>
            </a:p>
          </p:txBody>
        </p:sp>
      </p:grpSp>
      <p:sp>
        <p:nvSpPr>
          <p:cNvPr id="8" name="TextBox 7">
            <a:extLst>
              <a:ext uri="{FF2B5EF4-FFF2-40B4-BE49-F238E27FC236}">
                <a16:creationId xmlns:a16="http://schemas.microsoft.com/office/drawing/2014/main" id="{FA44BDAE-03AE-41D5-A79F-EE51D1E7C02A}"/>
              </a:ext>
            </a:extLst>
          </p:cNvPr>
          <p:cNvSpPr txBox="1"/>
          <p:nvPr/>
        </p:nvSpPr>
        <p:spPr>
          <a:xfrm rot="875035">
            <a:off x="6788205" y="1586239"/>
            <a:ext cx="1025566" cy="461665"/>
          </a:xfrm>
          <a:prstGeom prst="rect">
            <a:avLst/>
          </a:prstGeom>
          <a:noFill/>
        </p:spPr>
        <p:txBody>
          <a:bodyPr wrap="square" rtlCol="0">
            <a:spAutoFit/>
          </a:bodyPr>
          <a:lstStyle/>
          <a:p>
            <a:r>
              <a:rPr lang="en-AU" sz="1200" b="1" dirty="0">
                <a:solidFill>
                  <a:schemeClr val="bg1"/>
                </a:solidFill>
              </a:rPr>
              <a:t>EGI 2019</a:t>
            </a:r>
          </a:p>
          <a:p>
            <a:r>
              <a:rPr lang="en-AU" sz="1200" b="1" dirty="0">
                <a:solidFill>
                  <a:schemeClr val="bg1"/>
                </a:solidFill>
              </a:rPr>
              <a:t>Orientation</a:t>
            </a:r>
          </a:p>
        </p:txBody>
      </p:sp>
      <p:pic>
        <p:nvPicPr>
          <p:cNvPr id="6" name="Picture 6" descr="A close up of a sign&#10;&#10;Description generated with high confidence">
            <a:extLst>
              <a:ext uri="{FF2B5EF4-FFF2-40B4-BE49-F238E27FC236}">
                <a16:creationId xmlns:a16="http://schemas.microsoft.com/office/drawing/2014/main" id="{02685641-07DE-4201-A44A-57E5F4E40D8C}"/>
              </a:ext>
            </a:extLst>
          </p:cNvPr>
          <p:cNvPicPr>
            <a:picLocks noChangeAspect="1"/>
          </p:cNvPicPr>
          <p:nvPr/>
        </p:nvPicPr>
        <p:blipFill>
          <a:blip r:embed="rId3"/>
          <a:stretch>
            <a:fillRect/>
          </a:stretch>
        </p:blipFill>
        <p:spPr>
          <a:xfrm>
            <a:off x="3133725" y="3209925"/>
            <a:ext cx="2743200" cy="990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p:nvPr/>
        </p:nvSpPr>
        <p:spPr>
          <a:xfrm>
            <a:off x="2719986" y="1254564"/>
            <a:ext cx="4501084" cy="722153"/>
          </a:xfrm>
          <a:prstGeom prst="rect">
            <a:avLst/>
          </a:prstGeom>
          <a:noFill/>
          <a:ln>
            <a:noFill/>
          </a:ln>
        </p:spPr>
        <p:txBody>
          <a:bodyPr wrap="square" lIns="91425" tIns="45700" rIns="91425" bIns="45700" anchor="t" anchorCtr="0">
            <a:noAutofit/>
          </a:bodyPr>
          <a:lstStyle/>
          <a:p>
            <a:pPr>
              <a:buSzPct val="25000"/>
            </a:pPr>
            <a:r>
              <a:rPr lang="en-US" b="0" i="0" u="none" strike="noStrike" cap="none" dirty="0">
                <a:solidFill>
                  <a:srgbClr val="3F3F3F"/>
                </a:solidFill>
                <a:latin typeface="Arial"/>
                <a:ea typeface="Arial"/>
                <a:cs typeface="Arial"/>
                <a:sym typeface="Arial"/>
              </a:rPr>
              <a:t>On behalf of our team, I welcome you all and wish you all the best in commencing your education at the </a:t>
            </a:r>
            <a:r>
              <a:rPr lang="en-US" dirty="0">
                <a:solidFill>
                  <a:srgbClr val="3F3F3F"/>
                </a:solidFill>
              </a:rPr>
              <a:t>Education Centre of Australia Graduate Institute (EGI).</a:t>
            </a:r>
            <a:endParaRPr lang="en-US" b="0" i="0" u="none" strike="noStrike" cap="none" dirty="0">
              <a:solidFill>
                <a:srgbClr val="3F3F3F"/>
              </a:solidFill>
              <a:latin typeface="Arial"/>
              <a:ea typeface="Arial"/>
              <a:cs typeface="Arial"/>
              <a:sym typeface="Arial"/>
            </a:endParaRPr>
          </a:p>
          <a:p>
            <a:pPr marL="0" marR="0" lvl="0" indent="0" algn="l" rtl="0">
              <a:spcBef>
                <a:spcPts val="0"/>
              </a:spcBef>
              <a:buSzPct val="25000"/>
              <a:buNone/>
            </a:pPr>
            <a:endParaRPr lang="en-US" dirty="0">
              <a:solidFill>
                <a:srgbClr val="3F3F3F"/>
              </a:solidFill>
            </a:endParaRPr>
          </a:p>
          <a:p>
            <a:pPr>
              <a:buSzPct val="25000"/>
            </a:pPr>
            <a:r>
              <a:rPr lang="en-US" dirty="0">
                <a:solidFill>
                  <a:srgbClr val="3F3F3F"/>
                </a:solidFill>
              </a:rPr>
              <a:t>We promise that we will all work together to make this an exciting journey for each one of you. You will experience different cultures and make new friends while pursuing your personal and professional goals.</a:t>
            </a:r>
            <a:endParaRPr lang="en" i="0" u="none" strike="noStrike" cap="none" dirty="0">
              <a:solidFill>
                <a:srgbClr val="3F3F3F"/>
              </a:solidFill>
              <a:latin typeface="Arial"/>
              <a:ea typeface="Arial"/>
              <a:cs typeface="Arial"/>
              <a:sym typeface="Arial"/>
            </a:endParaRPr>
          </a:p>
        </p:txBody>
      </p:sp>
      <p:sp>
        <p:nvSpPr>
          <p:cNvPr id="148" name="Shape 148"/>
          <p:cNvSpPr txBox="1">
            <a:spLocks noGrp="1"/>
          </p:cNvSpPr>
          <p:nvPr>
            <p:ph type="title"/>
          </p:nvPr>
        </p:nvSpPr>
        <p:spPr>
          <a:xfrm>
            <a:off x="1820200" y="374550"/>
            <a:ext cx="7323900" cy="662100"/>
          </a:xfrm>
          <a:prstGeom prst="rect">
            <a:avLst/>
          </a:prstGeom>
          <a:solidFill>
            <a:srgbClr val="595959">
              <a:alpha val="32000"/>
            </a:srgbClr>
          </a:solidFill>
        </p:spPr>
        <p:txBody>
          <a:bodyPr wrap="square" lIns="91425" tIns="91425" rIns="91425" bIns="91425" anchor="ctr" anchorCtr="0">
            <a:noAutofit/>
          </a:bodyPr>
          <a:lstStyle/>
          <a:p>
            <a:pPr lvl="0">
              <a:spcBef>
                <a:spcPts val="0"/>
              </a:spcBef>
              <a:buNone/>
            </a:pPr>
            <a:r>
              <a:rPr lang="en-US" sz="3200">
                <a:solidFill>
                  <a:srgbClr val="E54632"/>
                </a:solidFill>
              </a:rPr>
              <a:t>WELCOME…</a:t>
            </a:r>
            <a:endParaRPr lang="en" sz="3200">
              <a:solidFill>
                <a:srgbClr val="E5463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grpSp>
        <p:nvGrpSpPr>
          <p:cNvPr id="704" name="Shape 704"/>
          <p:cNvGrpSpPr/>
          <p:nvPr/>
        </p:nvGrpSpPr>
        <p:grpSpPr>
          <a:xfrm rot="-1682053">
            <a:off x="1469388" y="1353546"/>
            <a:ext cx="1665869" cy="3558872"/>
            <a:chOff x="1359132" y="345882"/>
            <a:chExt cx="1966239" cy="4200564"/>
          </a:xfrm>
        </p:grpSpPr>
        <p:grpSp>
          <p:nvGrpSpPr>
            <p:cNvPr id="705" name="Shape 705"/>
            <p:cNvGrpSpPr/>
            <p:nvPr/>
          </p:nvGrpSpPr>
          <p:grpSpPr>
            <a:xfrm>
              <a:off x="2073901" y="2186669"/>
              <a:ext cx="501313" cy="2359777"/>
              <a:chOff x="2810055" y="1677194"/>
              <a:chExt cx="535258" cy="2519562"/>
            </a:xfrm>
          </p:grpSpPr>
          <p:sp>
            <p:nvSpPr>
              <p:cNvPr id="706" name="Shape 706"/>
              <p:cNvSpPr/>
              <p:nvPr/>
            </p:nvSpPr>
            <p:spPr>
              <a:xfrm>
                <a:off x="2810675" y="3399597"/>
                <a:ext cx="534638" cy="779141"/>
              </a:xfrm>
              <a:custGeom>
                <a:avLst/>
                <a:gdLst/>
                <a:ahLst/>
                <a:cxnLst/>
                <a:rect l="0" t="0" r="0" b="0"/>
                <a:pathLst>
                  <a:path w="120000" h="120000" extrusionOk="0">
                    <a:moveTo>
                      <a:pt x="0" y="0"/>
                    </a:moveTo>
                    <a:lnTo>
                      <a:pt x="120000" y="0"/>
                    </a:lnTo>
                    <a:lnTo>
                      <a:pt x="120000" y="19312"/>
                    </a:lnTo>
                    <a:lnTo>
                      <a:pt x="119932" y="19312"/>
                    </a:lnTo>
                    <a:lnTo>
                      <a:pt x="59999" y="120000"/>
                    </a:lnTo>
                    <a:lnTo>
                      <a:pt x="67" y="19312"/>
                    </a:lnTo>
                    <a:lnTo>
                      <a:pt x="0" y="19312"/>
                    </a:lnTo>
                    <a:lnTo>
                      <a:pt x="0" y="19199"/>
                    </a:lnTo>
                    <a:close/>
                  </a:path>
                </a:pathLst>
              </a:custGeom>
              <a:gradFill>
                <a:gsLst>
                  <a:gs pos="0">
                    <a:srgbClr val="F9B57C"/>
                  </a:gs>
                  <a:gs pos="100000">
                    <a:srgbClr val="F9B57C"/>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7" name="Shape 707"/>
              <p:cNvSpPr/>
              <p:nvPr/>
            </p:nvSpPr>
            <p:spPr>
              <a:xfrm>
                <a:off x="2984722" y="3392706"/>
                <a:ext cx="180870" cy="787996"/>
              </a:xfrm>
              <a:custGeom>
                <a:avLst/>
                <a:gdLst/>
                <a:ahLst/>
                <a:cxnLst/>
                <a:rect l="0" t="0" r="0" b="0"/>
                <a:pathLst>
                  <a:path w="120000" h="120000" extrusionOk="0">
                    <a:moveTo>
                      <a:pt x="0" y="0"/>
                    </a:moveTo>
                    <a:lnTo>
                      <a:pt x="120000" y="0"/>
                    </a:lnTo>
                    <a:lnTo>
                      <a:pt x="120000" y="14012"/>
                    </a:lnTo>
                    <a:lnTo>
                      <a:pt x="63584" y="119999"/>
                    </a:lnTo>
                    <a:lnTo>
                      <a:pt x="89" y="19095"/>
                    </a:lnTo>
                    <a:lnTo>
                      <a:pt x="0" y="19095"/>
                    </a:lnTo>
                    <a:lnTo>
                      <a:pt x="0" y="18984"/>
                    </a:lnTo>
                    <a:lnTo>
                      <a:pt x="0" y="0"/>
                    </a:lnTo>
                    <a:close/>
                  </a:path>
                </a:pathLst>
              </a:custGeom>
              <a:gradFill>
                <a:gsLst>
                  <a:gs pos="0">
                    <a:srgbClr val="FBC9A0"/>
                  </a:gs>
                  <a:gs pos="100000">
                    <a:srgbClr val="FBC9A0"/>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8" name="Shape 708"/>
              <p:cNvSpPr/>
              <p:nvPr/>
            </p:nvSpPr>
            <p:spPr>
              <a:xfrm>
                <a:off x="2810055" y="3399597"/>
                <a:ext cx="264192" cy="763141"/>
              </a:xfrm>
              <a:custGeom>
                <a:avLst/>
                <a:gdLst/>
                <a:ahLst/>
                <a:cxnLst/>
                <a:rect l="0" t="0" r="0" b="0"/>
                <a:pathLst>
                  <a:path w="120000" h="120000" extrusionOk="0">
                    <a:moveTo>
                      <a:pt x="0" y="0"/>
                    </a:moveTo>
                    <a:lnTo>
                      <a:pt x="80907" y="0"/>
                    </a:lnTo>
                    <a:cubicBezTo>
                      <a:pt x="81040" y="4822"/>
                      <a:pt x="81173" y="9645"/>
                      <a:pt x="81306" y="14468"/>
                    </a:cubicBezTo>
                    <a:lnTo>
                      <a:pt x="120000" y="119999"/>
                    </a:lnTo>
                    <a:lnTo>
                      <a:pt x="91" y="19717"/>
                    </a:lnTo>
                    <a:lnTo>
                      <a:pt x="0" y="19717"/>
                    </a:lnTo>
                    <a:lnTo>
                      <a:pt x="0" y="19602"/>
                    </a:lnTo>
                    <a:lnTo>
                      <a:pt x="0" y="0"/>
                    </a:lnTo>
                    <a:close/>
                  </a:path>
                </a:pathLst>
              </a:custGeom>
              <a:gradFill>
                <a:gsLst>
                  <a:gs pos="0">
                    <a:srgbClr val="FDDEC5"/>
                  </a:gs>
                  <a:gs pos="100000">
                    <a:srgbClr val="FDDEC5"/>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9" name="Shape 709"/>
              <p:cNvSpPr/>
              <p:nvPr/>
            </p:nvSpPr>
            <p:spPr>
              <a:xfrm>
                <a:off x="2811292" y="1677194"/>
                <a:ext cx="177768" cy="1815900"/>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0" name="Shape 710"/>
              <p:cNvSpPr/>
              <p:nvPr/>
            </p:nvSpPr>
            <p:spPr>
              <a:xfrm>
                <a:off x="2987824" y="1677195"/>
                <a:ext cx="177768" cy="1815900"/>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1" name="Shape 711"/>
              <p:cNvSpPr/>
              <p:nvPr/>
            </p:nvSpPr>
            <p:spPr>
              <a:xfrm>
                <a:off x="3165590" y="1677196"/>
                <a:ext cx="177768" cy="1815899"/>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2" name="Shape 712"/>
              <p:cNvSpPr/>
              <p:nvPr/>
            </p:nvSpPr>
            <p:spPr>
              <a:xfrm rot="10800000">
                <a:off x="2987823" y="3961239"/>
                <a:ext cx="177768" cy="235517"/>
              </a:xfrm>
              <a:prstGeom prst="triangle">
                <a:avLst>
                  <a:gd name="adj" fmla="val 50000"/>
                </a:avLst>
              </a:pr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13" name="Shape 713"/>
            <p:cNvGrpSpPr/>
            <p:nvPr/>
          </p:nvGrpSpPr>
          <p:grpSpPr>
            <a:xfrm>
              <a:off x="1359132" y="345882"/>
              <a:ext cx="1966239" cy="1811155"/>
              <a:chOff x="1888981" y="1110787"/>
              <a:chExt cx="2254374" cy="2076562"/>
            </a:xfrm>
          </p:grpSpPr>
          <p:sp>
            <p:nvSpPr>
              <p:cNvPr id="714" name="Shape 714"/>
              <p:cNvSpPr/>
              <p:nvPr/>
            </p:nvSpPr>
            <p:spPr>
              <a:xfrm rot="8100000">
                <a:off x="2322441" y="1563466"/>
                <a:ext cx="1333455" cy="1333457"/>
              </a:xfrm>
              <a:custGeom>
                <a:avLst/>
                <a:gdLst/>
                <a:ahLst/>
                <a:cxnLst/>
                <a:rect l="0" t="0" r="0" b="0"/>
                <a:pathLst>
                  <a:path w="120000" h="120000" extrusionOk="0">
                    <a:moveTo>
                      <a:pt x="16055" y="103945"/>
                    </a:moveTo>
                    <a:cubicBezTo>
                      <a:pt x="6135" y="94025"/>
                      <a:pt x="0" y="80321"/>
                      <a:pt x="0" y="65184"/>
                    </a:cubicBezTo>
                    <a:cubicBezTo>
                      <a:pt x="0" y="34911"/>
                      <a:pt x="24541" y="10369"/>
                      <a:pt x="54815" y="10369"/>
                    </a:cubicBezTo>
                    <a:lnTo>
                      <a:pt x="73408" y="10369"/>
                    </a:lnTo>
                    <a:lnTo>
                      <a:pt x="83778" y="0"/>
                    </a:lnTo>
                    <a:cubicBezTo>
                      <a:pt x="87945" y="-4167"/>
                      <a:pt x="94702" y="-4167"/>
                      <a:pt x="98870" y="0"/>
                    </a:cubicBezTo>
                    <a:lnTo>
                      <a:pt x="109240" y="10369"/>
                    </a:lnTo>
                    <a:lnTo>
                      <a:pt x="109630" y="10369"/>
                    </a:lnTo>
                    <a:lnTo>
                      <a:pt x="109630" y="10759"/>
                    </a:lnTo>
                    <a:lnTo>
                      <a:pt x="120000" y="21129"/>
                    </a:lnTo>
                    <a:cubicBezTo>
                      <a:pt x="124167" y="25297"/>
                      <a:pt x="124167" y="32054"/>
                      <a:pt x="120000" y="36221"/>
                    </a:cubicBezTo>
                    <a:lnTo>
                      <a:pt x="109630" y="46591"/>
                    </a:lnTo>
                    <a:cubicBezTo>
                      <a:pt x="109630" y="52789"/>
                      <a:pt x="109630" y="58987"/>
                      <a:pt x="109630" y="65184"/>
                    </a:cubicBezTo>
                    <a:cubicBezTo>
                      <a:pt x="109630" y="95458"/>
                      <a:pt x="85088" y="120000"/>
                      <a:pt x="54815" y="120000"/>
                    </a:cubicBezTo>
                    <a:cubicBezTo>
                      <a:pt x="39678" y="120000"/>
                      <a:pt x="25974" y="113864"/>
                      <a:pt x="16055" y="103945"/>
                    </a:cubicBezTo>
                    <a:close/>
                  </a:path>
                </a:pathLst>
              </a:cu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5" name="Shape 715"/>
              <p:cNvSpPr/>
              <p:nvPr/>
            </p:nvSpPr>
            <p:spPr>
              <a:xfrm rot="10800000">
                <a:off x="2751763" y="2230194"/>
                <a:ext cx="457200" cy="783671"/>
              </a:xfrm>
              <a:prstGeom prst="trapezoid">
                <a:avLst>
                  <a:gd name="adj" fmla="val 25000"/>
                </a:avLst>
              </a:prstGeom>
              <a:solidFill>
                <a:schemeClr val="lt1"/>
              </a:solidFill>
              <a:ln w="381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6" name="Shape 716"/>
              <p:cNvSpPr/>
              <p:nvPr/>
            </p:nvSpPr>
            <p:spPr>
              <a:xfrm rot="2700000">
                <a:off x="3710962" y="1407964"/>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7" name="Shape 717"/>
              <p:cNvSpPr/>
              <p:nvPr/>
            </p:nvSpPr>
            <p:spPr>
              <a:xfrm rot="-2700000" flipH="1">
                <a:off x="2156327" y="1407964"/>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8" name="Shape 718"/>
              <p:cNvSpPr/>
              <p:nvPr/>
            </p:nvSpPr>
            <p:spPr>
              <a:xfrm>
                <a:off x="2935970" y="1110787"/>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9" name="Shape 719"/>
              <p:cNvSpPr/>
              <p:nvPr/>
            </p:nvSpPr>
            <p:spPr>
              <a:xfrm rot="5400000">
                <a:off x="3933668" y="1996109"/>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0" name="Shape 720"/>
              <p:cNvSpPr/>
              <p:nvPr/>
            </p:nvSpPr>
            <p:spPr>
              <a:xfrm rot="-5400000" flipH="1">
                <a:off x="1978847" y="1919902"/>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1" name="Shape 721"/>
              <p:cNvSpPr/>
              <p:nvPr/>
            </p:nvSpPr>
            <p:spPr>
              <a:xfrm>
                <a:off x="2692290" y="3074683"/>
                <a:ext cx="612000" cy="112666"/>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22" name="Shape 722"/>
              <p:cNvSpPr/>
              <p:nvPr/>
            </p:nvSpPr>
            <p:spPr>
              <a:xfrm>
                <a:off x="283328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3" name="Shape 723"/>
              <p:cNvSpPr/>
              <p:nvPr/>
            </p:nvSpPr>
            <p:spPr>
              <a:xfrm>
                <a:off x="295750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4" name="Shape 724"/>
              <p:cNvSpPr/>
              <p:nvPr/>
            </p:nvSpPr>
            <p:spPr>
              <a:xfrm>
                <a:off x="308172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grpSp>
      </p:grpSp>
      <p:sp>
        <p:nvSpPr>
          <p:cNvPr id="725" name="Shape 725"/>
          <p:cNvSpPr/>
          <p:nvPr/>
        </p:nvSpPr>
        <p:spPr>
          <a:xfrm>
            <a:off x="-15861" y="2530131"/>
            <a:ext cx="3091680" cy="1938501"/>
          </a:xfrm>
          <a:custGeom>
            <a:avLst/>
            <a:gdLst/>
            <a:ahLst/>
            <a:cxnLst/>
            <a:rect l="0" t="0" r="0" b="0"/>
            <a:pathLst>
              <a:path w="120000" h="120000" extrusionOk="0">
                <a:moveTo>
                  <a:pt x="89304" y="7536"/>
                </a:moveTo>
                <a:lnTo>
                  <a:pt x="110292" y="31093"/>
                </a:lnTo>
                <a:cubicBezTo>
                  <a:pt x="113176" y="40581"/>
                  <a:pt x="115883" y="51309"/>
                  <a:pt x="117464" y="59304"/>
                </a:cubicBezTo>
                <a:cubicBezTo>
                  <a:pt x="118163" y="66898"/>
                  <a:pt x="119322" y="72532"/>
                  <a:pt x="119776" y="79066"/>
                </a:cubicBezTo>
                <a:cubicBezTo>
                  <a:pt x="120389" y="84557"/>
                  <a:pt x="119724" y="91657"/>
                  <a:pt x="117981" y="95992"/>
                </a:cubicBezTo>
                <a:cubicBezTo>
                  <a:pt x="116340" y="91954"/>
                  <a:pt x="114828" y="84584"/>
                  <a:pt x="109337" y="70220"/>
                </a:cubicBezTo>
                <a:cubicBezTo>
                  <a:pt x="104706" y="55447"/>
                  <a:pt x="94223" y="24561"/>
                  <a:pt x="89304" y="7536"/>
                </a:cubicBezTo>
                <a:close/>
                <a:moveTo>
                  <a:pt x="56020" y="0"/>
                </a:moveTo>
                <a:cubicBezTo>
                  <a:pt x="60030" y="10229"/>
                  <a:pt x="68101" y="10987"/>
                  <a:pt x="71216" y="13537"/>
                </a:cubicBezTo>
                <a:cubicBezTo>
                  <a:pt x="71592" y="18900"/>
                  <a:pt x="76056" y="26669"/>
                  <a:pt x="77539" y="30654"/>
                </a:cubicBezTo>
                <a:cubicBezTo>
                  <a:pt x="79459" y="36074"/>
                  <a:pt x="80407" y="39510"/>
                  <a:pt x="81965" y="44335"/>
                </a:cubicBezTo>
                <a:cubicBezTo>
                  <a:pt x="79298" y="45222"/>
                  <a:pt x="77407" y="47223"/>
                  <a:pt x="77502" y="50542"/>
                </a:cubicBezTo>
                <a:cubicBezTo>
                  <a:pt x="78270" y="64372"/>
                  <a:pt x="104556" y="66821"/>
                  <a:pt x="113543" y="84253"/>
                </a:cubicBezTo>
                <a:cubicBezTo>
                  <a:pt x="117924" y="90447"/>
                  <a:pt x="115440" y="100191"/>
                  <a:pt x="111917" y="100984"/>
                </a:cubicBezTo>
                <a:cubicBezTo>
                  <a:pt x="106949" y="100839"/>
                  <a:pt x="105417" y="98410"/>
                  <a:pt x="99094" y="97401"/>
                </a:cubicBezTo>
                <a:cubicBezTo>
                  <a:pt x="96926" y="108610"/>
                  <a:pt x="94737" y="116281"/>
                  <a:pt x="91967" y="120000"/>
                </a:cubicBezTo>
                <a:cubicBezTo>
                  <a:pt x="89196" y="119534"/>
                  <a:pt x="84449" y="111629"/>
                  <a:pt x="86175" y="96087"/>
                </a:cubicBezTo>
                <a:cubicBezTo>
                  <a:pt x="82739" y="102103"/>
                  <a:pt x="77116" y="113707"/>
                  <a:pt x="72230" y="116331"/>
                </a:cubicBezTo>
                <a:cubicBezTo>
                  <a:pt x="68436" y="111865"/>
                  <a:pt x="67525" y="103413"/>
                  <a:pt x="68475" y="97170"/>
                </a:cubicBezTo>
                <a:cubicBezTo>
                  <a:pt x="65453" y="100528"/>
                  <a:pt x="61303" y="104378"/>
                  <a:pt x="57178" y="104998"/>
                </a:cubicBezTo>
                <a:cubicBezTo>
                  <a:pt x="52571" y="94193"/>
                  <a:pt x="55823" y="86414"/>
                  <a:pt x="58804" y="80795"/>
                </a:cubicBezTo>
                <a:cubicBezTo>
                  <a:pt x="45977" y="85117"/>
                  <a:pt x="38299" y="81227"/>
                  <a:pt x="27640" y="76905"/>
                </a:cubicBezTo>
                <a:cubicBezTo>
                  <a:pt x="19420" y="74744"/>
                  <a:pt x="11742" y="66533"/>
                  <a:pt x="0" y="66965"/>
                </a:cubicBezTo>
                <a:lnTo>
                  <a:pt x="542" y="11212"/>
                </a:lnTo>
                <a:cubicBezTo>
                  <a:pt x="30011" y="15534"/>
                  <a:pt x="47045" y="1905"/>
                  <a:pt x="56020" y="0"/>
                </a:cubicBezTo>
                <a:close/>
              </a:path>
            </a:pathLst>
          </a:custGeom>
          <a:gradFill>
            <a:gsLst>
              <a:gs pos="0">
                <a:srgbClr val="595959"/>
              </a:gs>
              <a:gs pos="0">
                <a:srgbClr val="595959"/>
              </a:gs>
              <a:gs pos="100000">
                <a:srgbClr val="595959">
                  <a:alpha val="59000"/>
                </a:srgbClr>
              </a:gs>
              <a:gs pos="81000">
                <a:srgbClr val="595959"/>
              </a:gs>
              <a:gs pos="91000">
                <a:srgbClr val="595959">
                  <a:alpha val="83000"/>
                </a:srgbClr>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26" name="Shape 726"/>
          <p:cNvSpPr/>
          <p:nvPr/>
        </p:nvSpPr>
        <p:spPr>
          <a:xfrm>
            <a:off x="4164238" y="149666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27" name="Shape 727"/>
          <p:cNvSpPr/>
          <p:nvPr/>
        </p:nvSpPr>
        <p:spPr>
          <a:xfrm>
            <a:off x="4164238" y="2262705"/>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28" name="Shape 728"/>
          <p:cNvSpPr/>
          <p:nvPr/>
        </p:nvSpPr>
        <p:spPr>
          <a:xfrm>
            <a:off x="4164238" y="310432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38" name="Shape 738"/>
          <p:cNvSpPr txBox="1"/>
          <p:nvPr/>
        </p:nvSpPr>
        <p:spPr>
          <a:xfrm>
            <a:off x="4146903" y="1569424"/>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01</a:t>
            </a:r>
          </a:p>
        </p:txBody>
      </p:sp>
      <p:sp>
        <p:nvSpPr>
          <p:cNvPr id="739" name="Shape 739"/>
          <p:cNvSpPr txBox="1"/>
          <p:nvPr/>
        </p:nvSpPr>
        <p:spPr>
          <a:xfrm>
            <a:off x="4130834" y="2319905"/>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02</a:t>
            </a:r>
          </a:p>
        </p:txBody>
      </p:sp>
      <p:sp>
        <p:nvSpPr>
          <p:cNvPr id="740" name="Shape 740"/>
          <p:cNvSpPr txBox="1"/>
          <p:nvPr/>
        </p:nvSpPr>
        <p:spPr>
          <a:xfrm>
            <a:off x="4130834" y="3132744"/>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03</a:t>
            </a:r>
          </a:p>
        </p:txBody>
      </p:sp>
      <p:sp>
        <p:nvSpPr>
          <p:cNvPr id="744" name="Shape 744"/>
          <p:cNvSpPr/>
          <p:nvPr/>
        </p:nvSpPr>
        <p:spPr>
          <a:xfrm>
            <a:off x="4180147" y="386036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45" name="Shape 745"/>
          <p:cNvSpPr txBox="1"/>
          <p:nvPr/>
        </p:nvSpPr>
        <p:spPr>
          <a:xfrm>
            <a:off x="4146903" y="3901609"/>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04</a:t>
            </a:r>
          </a:p>
        </p:txBody>
      </p:sp>
      <p:sp>
        <p:nvSpPr>
          <p:cNvPr id="746" name="Shape 746"/>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AU" sz="4000" b="1">
                <a:solidFill>
                  <a:srgbClr val="E54632"/>
                </a:solidFill>
              </a:rPr>
              <a:t>Hints for </a:t>
            </a:r>
            <a:r>
              <a:rPr lang="en-US" sz="4000" b="1">
                <a:solidFill>
                  <a:srgbClr val="595959"/>
                </a:solidFill>
              </a:rPr>
              <a:t>Success</a:t>
            </a:r>
            <a:endParaRPr lang="en" sz="4000">
              <a:solidFill>
                <a:schemeClr val="dk1"/>
              </a:solidFill>
            </a:endParaRPr>
          </a:p>
        </p:txBody>
      </p:sp>
      <p:sp>
        <p:nvSpPr>
          <p:cNvPr id="2" name="Subtitle 1"/>
          <p:cNvSpPr>
            <a:spLocks noGrp="1"/>
          </p:cNvSpPr>
          <p:nvPr>
            <p:ph type="subTitle" idx="1"/>
          </p:nvPr>
        </p:nvSpPr>
        <p:spPr/>
        <p:txBody>
          <a:bodyPr/>
          <a:lstStyle/>
          <a:p>
            <a:r>
              <a:rPr lang="en-AU" sz="1800" b="1" i="1">
                <a:solidFill>
                  <a:schemeClr val="accent5">
                    <a:lumMod val="50000"/>
                  </a:schemeClr>
                </a:solidFill>
                <a:latin typeface="Segoe UI"/>
                <a:cs typeface="Segoe UI"/>
              </a:rPr>
              <a:t>Preserve your culture but</a:t>
            </a:r>
            <a:r>
              <a:rPr lang="en-AU" sz="1800" b="1" i="1">
                <a:solidFill>
                  <a:srgbClr val="215968"/>
                </a:solidFill>
                <a:latin typeface="Segoe UI"/>
                <a:cs typeface="Segoe UI"/>
              </a:rPr>
              <a:t>....</a:t>
            </a:r>
            <a:endParaRPr lang="en-AU" sz="1800" b="1"/>
          </a:p>
        </p:txBody>
      </p:sp>
      <p:sp>
        <p:nvSpPr>
          <p:cNvPr id="3" name="TextBox 2">
            <a:extLst>
              <a:ext uri="{FF2B5EF4-FFF2-40B4-BE49-F238E27FC236}">
                <a16:creationId xmlns:a16="http://schemas.microsoft.com/office/drawing/2014/main" id="{EEEE9813-6927-426F-8337-08CE4389F468}"/>
              </a:ext>
            </a:extLst>
          </p:cNvPr>
          <p:cNvSpPr txBox="1"/>
          <p:nvPr/>
        </p:nvSpPr>
        <p:spPr>
          <a:xfrm>
            <a:off x="4928379" y="1644905"/>
            <a:ext cx="4159711"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595959"/>
                </a:solidFill>
              </a:rPr>
              <a:t>English comprehension is the key to success.</a:t>
            </a:r>
          </a:p>
        </p:txBody>
      </p:sp>
      <p:sp>
        <p:nvSpPr>
          <p:cNvPr id="4" name="TextBox 3">
            <a:extLst>
              <a:ext uri="{FF2B5EF4-FFF2-40B4-BE49-F238E27FC236}">
                <a16:creationId xmlns:a16="http://schemas.microsoft.com/office/drawing/2014/main" id="{493083EE-BF83-4EEF-9F83-7E4244FFA1E8}"/>
              </a:ext>
            </a:extLst>
          </p:cNvPr>
          <p:cNvSpPr txBox="1"/>
          <p:nvPr/>
        </p:nvSpPr>
        <p:spPr>
          <a:xfrm>
            <a:off x="4767032" y="2395386"/>
            <a:ext cx="3716593"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595959"/>
                </a:solidFill>
              </a:rPr>
              <a:t>Only speak English in the classroom</a:t>
            </a:r>
            <a:endParaRPr lang="en-US">
              <a:solidFill>
                <a:srgbClr val="595959"/>
              </a:solidFill>
            </a:endParaRPr>
          </a:p>
        </p:txBody>
      </p:sp>
      <p:sp>
        <p:nvSpPr>
          <p:cNvPr id="5" name="TextBox 4">
            <a:extLst>
              <a:ext uri="{FF2B5EF4-FFF2-40B4-BE49-F238E27FC236}">
                <a16:creationId xmlns:a16="http://schemas.microsoft.com/office/drawing/2014/main" id="{13B13443-91A5-4C27-809F-80A82AF5A9AD}"/>
              </a:ext>
            </a:extLst>
          </p:cNvPr>
          <p:cNvSpPr txBox="1"/>
          <p:nvPr/>
        </p:nvSpPr>
        <p:spPr>
          <a:xfrm>
            <a:off x="5036209" y="3132744"/>
            <a:ext cx="390832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95959"/>
                </a:solidFill>
              </a:rPr>
              <a:t>Read English newspapers, news, movies, television and magazines</a:t>
            </a:r>
          </a:p>
        </p:txBody>
      </p:sp>
      <p:sp>
        <p:nvSpPr>
          <p:cNvPr id="6" name="TextBox 5">
            <a:extLst>
              <a:ext uri="{FF2B5EF4-FFF2-40B4-BE49-F238E27FC236}">
                <a16:creationId xmlns:a16="http://schemas.microsoft.com/office/drawing/2014/main" id="{3F0CCA6C-602D-4908-8CBA-4EA1E7334C8F}"/>
              </a:ext>
            </a:extLst>
          </p:cNvPr>
          <p:cNvSpPr txBox="1"/>
          <p:nvPr/>
        </p:nvSpPr>
        <p:spPr>
          <a:xfrm>
            <a:off x="5036209" y="3761430"/>
            <a:ext cx="3687302"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95959"/>
                </a:solidFill>
              </a:rPr>
              <a:t>Interact with your trainers and fellow students to maximise your learning potential</a:t>
            </a:r>
          </a:p>
        </p:txBody>
      </p:sp>
    </p:spTree>
    <p:extLst>
      <p:ext uri="{BB962C8B-B14F-4D97-AF65-F5344CB8AC3E}">
        <p14:creationId xmlns:p14="http://schemas.microsoft.com/office/powerpoint/2010/main" val="4041809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Words of</a:t>
            </a:r>
            <a:r>
              <a:rPr lang="en" sz="3600" b="1" i="0" u="none" strike="noStrike" cap="none">
                <a:solidFill>
                  <a:srgbClr val="0DD2D9"/>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Wisdom</a:t>
            </a:r>
            <a:endParaRPr lang="en" sz="3600" b="1" i="0" u="none" strike="noStrike" cap="none">
              <a:solidFill>
                <a:srgbClr val="595959"/>
              </a:solidFill>
              <a:latin typeface="Arial"/>
              <a:ea typeface="Arial"/>
              <a:cs typeface="Arial"/>
              <a:sym typeface="Arial"/>
            </a:endParaRPr>
          </a:p>
        </p:txBody>
      </p:sp>
      <p:grpSp>
        <p:nvGrpSpPr>
          <p:cNvPr id="462" name="Shape 462"/>
          <p:cNvGrpSpPr/>
          <p:nvPr/>
        </p:nvGrpSpPr>
        <p:grpSpPr>
          <a:xfrm>
            <a:off x="2996942" y="1677039"/>
            <a:ext cx="2964500" cy="2520063"/>
            <a:chOff x="2947227" y="1693140"/>
            <a:chExt cx="2964500" cy="2520063"/>
          </a:xfrm>
        </p:grpSpPr>
        <p:sp>
          <p:nvSpPr>
            <p:cNvPr id="463" name="Shape 463"/>
            <p:cNvSpPr/>
            <p:nvPr/>
          </p:nvSpPr>
          <p:spPr>
            <a:xfrm>
              <a:off x="4886154" y="3459810"/>
              <a:ext cx="75339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5" name="Shape 465"/>
            <p:cNvSpPr/>
            <p:nvPr/>
          </p:nvSpPr>
          <p:spPr>
            <a:xfrm>
              <a:off x="3280024" y="1693140"/>
              <a:ext cx="958864" cy="95886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6" name="Shape 466"/>
            <p:cNvSpPr/>
            <p:nvPr/>
          </p:nvSpPr>
          <p:spPr>
            <a:xfrm>
              <a:off x="2947227" y="2526624"/>
              <a:ext cx="890374" cy="89037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7" name="Shape 467"/>
            <p:cNvSpPr/>
            <p:nvPr/>
          </p:nvSpPr>
          <p:spPr>
            <a:xfrm>
              <a:off x="3417004" y="3299184"/>
              <a:ext cx="821884" cy="821882"/>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8" name="Shape 468"/>
            <p:cNvSpPr/>
            <p:nvPr/>
          </p:nvSpPr>
          <p:spPr>
            <a:xfrm>
              <a:off x="5089843" y="2555343"/>
              <a:ext cx="82188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482" name="Shape 482"/>
          <p:cNvSpPr txBox="1"/>
          <p:nvPr/>
        </p:nvSpPr>
        <p:spPr>
          <a:xfrm>
            <a:off x="4461263" y="1644968"/>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3" name="Shape 483"/>
          <p:cNvSpPr txBox="1"/>
          <p:nvPr/>
        </p:nvSpPr>
        <p:spPr>
          <a:xfrm>
            <a:off x="3600514" y="1979347"/>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4" name="Shape 484"/>
          <p:cNvSpPr txBox="1"/>
          <p:nvPr/>
        </p:nvSpPr>
        <p:spPr>
          <a:xfrm>
            <a:off x="3233472" y="2755341"/>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02</a:t>
            </a:r>
          </a:p>
        </p:txBody>
      </p:sp>
      <p:sp>
        <p:nvSpPr>
          <p:cNvPr id="485" name="Shape 485"/>
          <p:cNvSpPr txBox="1"/>
          <p:nvPr/>
        </p:nvSpPr>
        <p:spPr>
          <a:xfrm>
            <a:off x="3678659" y="3493655"/>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03</a:t>
            </a:r>
          </a:p>
        </p:txBody>
      </p:sp>
      <p:sp>
        <p:nvSpPr>
          <p:cNvPr id="486" name="Shape 486"/>
          <p:cNvSpPr txBox="1"/>
          <p:nvPr/>
        </p:nvSpPr>
        <p:spPr>
          <a:xfrm>
            <a:off x="5123461" y="3631072"/>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06</a:t>
            </a:r>
          </a:p>
        </p:txBody>
      </p:sp>
      <p:sp>
        <p:nvSpPr>
          <p:cNvPr id="487" name="Shape 487"/>
          <p:cNvSpPr txBox="1"/>
          <p:nvPr/>
        </p:nvSpPr>
        <p:spPr>
          <a:xfrm>
            <a:off x="5347255" y="2727093"/>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05</a:t>
            </a:r>
          </a:p>
        </p:txBody>
      </p:sp>
      <p:sp>
        <p:nvSpPr>
          <p:cNvPr id="498" name="Shape 498"/>
          <p:cNvSpPr/>
          <p:nvPr/>
        </p:nvSpPr>
        <p:spPr>
          <a:xfrm rot="-5400000">
            <a:off x="4273526" y="2619263"/>
            <a:ext cx="584277" cy="584662"/>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41" name="Shape 469">
            <a:extLst>
              <a:ext uri="{FF2B5EF4-FFF2-40B4-BE49-F238E27FC236}">
                <a16:creationId xmlns:a16="http://schemas.microsoft.com/office/drawing/2014/main" id="{810244A2-27D3-404D-BB83-1CDC1BAFAA95}"/>
              </a:ext>
            </a:extLst>
          </p:cNvPr>
          <p:cNvSpPr/>
          <p:nvPr/>
        </p:nvSpPr>
        <p:spPr>
          <a:xfrm>
            <a:off x="4681538" y="1830644"/>
            <a:ext cx="722107" cy="644269"/>
          </a:xfrm>
          <a:prstGeom prst="diamond">
            <a:avLst/>
          </a:prstGeom>
          <a:solidFill>
            <a:srgbClr val="E54632"/>
          </a:solidFill>
          <a:ln>
            <a:noFill/>
          </a:ln>
        </p:spPr>
        <p:txBody>
          <a:bodyPr wrap="square" lIns="91425" tIns="45700" rIns="91425" bIns="45700" anchor="ctr" anchorCtr="0">
            <a:noAutofit/>
          </a:bodyPr>
          <a:lstStyle/>
          <a:p>
            <a:pPr lvl="0">
              <a:buSzPct val="25000"/>
            </a:pPr>
            <a:endParaRPr lang="en" sz="1800" b="1">
              <a:solidFill>
                <a:schemeClr val="lt1"/>
              </a:solidFill>
            </a:endParaRPr>
          </a:p>
        </p:txBody>
      </p:sp>
      <p:sp>
        <p:nvSpPr>
          <p:cNvPr id="4" name="Rectangle 3">
            <a:extLst>
              <a:ext uri="{FF2B5EF4-FFF2-40B4-BE49-F238E27FC236}">
                <a16:creationId xmlns:a16="http://schemas.microsoft.com/office/drawing/2014/main" id="{333A3B53-1868-4258-9274-F16067BC9868}"/>
              </a:ext>
            </a:extLst>
          </p:cNvPr>
          <p:cNvSpPr/>
          <p:nvPr/>
        </p:nvSpPr>
        <p:spPr>
          <a:xfrm>
            <a:off x="4805541" y="1970823"/>
            <a:ext cx="482138" cy="369332"/>
          </a:xfrm>
          <a:prstGeom prst="rect">
            <a:avLst/>
          </a:prstGeom>
        </p:spPr>
        <p:txBody>
          <a:bodyPr wrap="square" anchor="t">
            <a:spAutoFit/>
          </a:bodyPr>
          <a:lstStyle/>
          <a:p>
            <a:r>
              <a:rPr lang="en-US" sz="1800" b="1">
                <a:solidFill>
                  <a:srgbClr val="FFFFFF"/>
                </a:solidFill>
              </a:rPr>
              <a:t>04</a:t>
            </a:r>
          </a:p>
        </p:txBody>
      </p:sp>
      <p:sp>
        <p:nvSpPr>
          <p:cNvPr id="43" name="Shape 472">
            <a:extLst>
              <a:ext uri="{FF2B5EF4-FFF2-40B4-BE49-F238E27FC236}">
                <a16:creationId xmlns:a16="http://schemas.microsoft.com/office/drawing/2014/main" id="{3DCA45AD-FC54-4353-AA73-033726D7743E}"/>
              </a:ext>
            </a:extLst>
          </p:cNvPr>
          <p:cNvSpPr txBox="1"/>
          <p:nvPr/>
        </p:nvSpPr>
        <p:spPr>
          <a:xfrm>
            <a:off x="5476875" y="1483328"/>
            <a:ext cx="3312908" cy="496682"/>
          </a:xfrm>
          <a:prstGeom prst="rect">
            <a:avLst/>
          </a:prstGeom>
          <a:noFill/>
          <a:ln>
            <a:noFill/>
          </a:ln>
        </p:spPr>
        <p:txBody>
          <a:bodyPr wrap="square" lIns="91425" tIns="45700" rIns="91425" bIns="45700" anchor="t" anchorCtr="0">
            <a:noAutofit/>
          </a:bodyPr>
          <a:lstStyle/>
          <a:p>
            <a:pPr lvl="0">
              <a:buSzPct val="25000"/>
            </a:pPr>
            <a:r>
              <a:rPr lang="en-US" b="1">
                <a:solidFill>
                  <a:srgbClr val="595959"/>
                </a:solidFill>
              </a:rPr>
              <a:t>Self-confidence</a:t>
            </a:r>
          </a:p>
          <a:p>
            <a:pPr>
              <a:buSzPct val="25000"/>
            </a:pPr>
            <a:r>
              <a:rPr lang="en-US">
                <a:solidFill>
                  <a:srgbClr val="595959"/>
                </a:solidFill>
              </a:rPr>
              <a:t>Believe in yourself, challenge yourself</a:t>
            </a:r>
            <a:endParaRPr lang="en-US">
              <a:solidFill>
                <a:schemeClr val="tx1"/>
              </a:solidFill>
            </a:endParaRPr>
          </a:p>
        </p:txBody>
      </p:sp>
      <p:sp>
        <p:nvSpPr>
          <p:cNvPr id="2" name="TextBox 1">
            <a:extLst>
              <a:ext uri="{FF2B5EF4-FFF2-40B4-BE49-F238E27FC236}">
                <a16:creationId xmlns:a16="http://schemas.microsoft.com/office/drawing/2014/main" id="{5B7B038F-2533-4E77-86B6-32BD2A86DA81}"/>
              </a:ext>
            </a:extLst>
          </p:cNvPr>
          <p:cNvSpPr txBox="1"/>
          <p:nvPr/>
        </p:nvSpPr>
        <p:spPr>
          <a:xfrm>
            <a:off x="-1438275" y="1359324"/>
            <a:ext cx="4572000"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Talk to us early</a:t>
            </a:r>
          </a:p>
          <a:p>
            <a:pPr algn="r"/>
            <a:r>
              <a:rPr lang="en-US">
                <a:solidFill>
                  <a:srgbClr val="595959"/>
                </a:solidFill>
              </a:rPr>
              <a:t>Communicate with the institute staff</a:t>
            </a:r>
          </a:p>
          <a:p>
            <a:pPr algn="r"/>
            <a:r>
              <a:rPr lang="en-US">
                <a:solidFill>
                  <a:srgbClr val="595959"/>
                </a:solidFill>
              </a:rPr>
              <a:t>and participate in activities</a:t>
            </a:r>
          </a:p>
        </p:txBody>
      </p:sp>
      <p:sp>
        <p:nvSpPr>
          <p:cNvPr id="35" name="TextBox 34">
            <a:extLst>
              <a:ext uri="{FF2B5EF4-FFF2-40B4-BE49-F238E27FC236}">
                <a16:creationId xmlns:a16="http://schemas.microsoft.com/office/drawing/2014/main" id="{0A0B8E81-67A0-4AA6-8C51-C84192586390}"/>
              </a:ext>
            </a:extLst>
          </p:cNvPr>
          <p:cNvSpPr txBox="1"/>
          <p:nvPr/>
        </p:nvSpPr>
        <p:spPr>
          <a:xfrm>
            <a:off x="-1847850" y="2435951"/>
            <a:ext cx="4572000"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Student RTO Portal</a:t>
            </a:r>
          </a:p>
          <a:p>
            <a:pPr algn="r"/>
            <a:r>
              <a:rPr lang="en-US">
                <a:solidFill>
                  <a:srgbClr val="595959"/>
                </a:solidFill>
              </a:rPr>
              <a:t>Login to the student </a:t>
            </a:r>
          </a:p>
          <a:p>
            <a:pPr algn="r"/>
            <a:r>
              <a:rPr lang="en-US">
                <a:solidFill>
                  <a:srgbClr val="595959"/>
                </a:solidFill>
              </a:rPr>
              <a:t>RTO management system</a:t>
            </a:r>
            <a:endParaRPr lang="en-US">
              <a:solidFill>
                <a:schemeClr val="tx1"/>
              </a:solidFill>
            </a:endParaRPr>
          </a:p>
          <a:p>
            <a:pPr algn="r"/>
            <a:r>
              <a:rPr lang="en-US">
                <a:solidFill>
                  <a:srgbClr val="595959"/>
                </a:solidFill>
              </a:rPr>
              <a:t>on a regular basis</a:t>
            </a:r>
          </a:p>
        </p:txBody>
      </p:sp>
      <p:sp>
        <p:nvSpPr>
          <p:cNvPr id="36" name="TextBox 35">
            <a:extLst>
              <a:ext uri="{FF2B5EF4-FFF2-40B4-BE49-F238E27FC236}">
                <a16:creationId xmlns:a16="http://schemas.microsoft.com/office/drawing/2014/main" id="{DC9BC254-63BA-4350-B080-60F9CF8F8D20}"/>
              </a:ext>
            </a:extLst>
          </p:cNvPr>
          <p:cNvSpPr txBox="1"/>
          <p:nvPr/>
        </p:nvSpPr>
        <p:spPr>
          <a:xfrm>
            <a:off x="-1438275" y="3671898"/>
            <a:ext cx="4572000"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Visa Conditions</a:t>
            </a:r>
          </a:p>
          <a:p>
            <a:pPr algn="r"/>
            <a:r>
              <a:rPr lang="en-US">
                <a:solidFill>
                  <a:srgbClr val="595959"/>
                </a:solidFill>
              </a:rPr>
              <a:t>Comply with your Visa conditions</a:t>
            </a:r>
          </a:p>
        </p:txBody>
      </p:sp>
      <p:sp>
        <p:nvSpPr>
          <p:cNvPr id="37" name="TextBox 36">
            <a:extLst>
              <a:ext uri="{FF2B5EF4-FFF2-40B4-BE49-F238E27FC236}">
                <a16:creationId xmlns:a16="http://schemas.microsoft.com/office/drawing/2014/main" id="{70DC64D4-D753-482F-AD0B-648D36E32E86}"/>
              </a:ext>
            </a:extLst>
          </p:cNvPr>
          <p:cNvSpPr txBox="1"/>
          <p:nvPr/>
        </p:nvSpPr>
        <p:spPr>
          <a:xfrm>
            <a:off x="6248400" y="2435951"/>
            <a:ext cx="4572000"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95959"/>
                </a:solidFill>
              </a:rPr>
              <a:t>Institute</a:t>
            </a:r>
          </a:p>
          <a:p>
            <a:r>
              <a:rPr lang="en-US" dirty="0">
                <a:solidFill>
                  <a:srgbClr val="595959"/>
                </a:solidFill>
              </a:rPr>
              <a:t>Get to know your institute, </a:t>
            </a:r>
          </a:p>
          <a:p>
            <a:r>
              <a:rPr lang="en-US" dirty="0">
                <a:solidFill>
                  <a:srgbClr val="595959"/>
                </a:solidFill>
              </a:rPr>
              <a:t>your colleagues </a:t>
            </a:r>
            <a:endParaRPr lang="en-US" dirty="0">
              <a:solidFill>
                <a:schemeClr val="tx1"/>
              </a:solidFill>
            </a:endParaRPr>
          </a:p>
          <a:p>
            <a:r>
              <a:rPr lang="en-US" dirty="0">
                <a:solidFill>
                  <a:srgbClr val="595959"/>
                </a:solidFill>
              </a:rPr>
              <a:t>and the staff members</a:t>
            </a:r>
          </a:p>
        </p:txBody>
      </p:sp>
      <p:sp>
        <p:nvSpPr>
          <p:cNvPr id="38" name="TextBox 37">
            <a:extLst>
              <a:ext uri="{FF2B5EF4-FFF2-40B4-BE49-F238E27FC236}">
                <a16:creationId xmlns:a16="http://schemas.microsoft.com/office/drawing/2014/main" id="{B13D3ED9-2F25-4176-A5B1-EB31B24E9C48}"/>
              </a:ext>
            </a:extLst>
          </p:cNvPr>
          <p:cNvSpPr txBox="1"/>
          <p:nvPr/>
        </p:nvSpPr>
        <p:spPr>
          <a:xfrm>
            <a:off x="5940167" y="3564068"/>
            <a:ext cx="4572000"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Study Environment</a:t>
            </a:r>
            <a:endParaRPr lang="en-US"/>
          </a:p>
          <a:p>
            <a:r>
              <a:rPr lang="en-US">
                <a:solidFill>
                  <a:srgbClr val="595959"/>
                </a:solidFill>
              </a:rPr>
              <a:t>Have fun and enjoy the experience </a:t>
            </a:r>
          </a:p>
          <a:p>
            <a:r>
              <a:rPr lang="en-US">
                <a:solidFill>
                  <a:srgbClr val="595959"/>
                </a:solidFill>
              </a:rPr>
              <a:t>you are about to have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4400" b="1">
                <a:solidFill>
                  <a:schemeClr val="lt1"/>
                </a:solidFill>
                <a:latin typeface="Arial"/>
                <a:ea typeface="Arial"/>
                <a:cs typeface="Arial"/>
                <a:sym typeface="Arial"/>
              </a:rPr>
              <a:t>MAHMUD KHAN</a:t>
            </a:r>
            <a:endParaRPr lang="en" sz="4400" b="1">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731767" y="1725200"/>
            <a:ext cx="4475746"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dirty="0">
                <a:solidFill>
                  <a:schemeClr val="lt1"/>
                </a:solidFill>
                <a:latin typeface="Arial"/>
                <a:ea typeface="Arial"/>
                <a:cs typeface="Arial"/>
                <a:sym typeface="Arial"/>
              </a:rPr>
              <a:t>Academic </a:t>
            </a:r>
            <a:r>
              <a:rPr lang="en-US" sz="2000" dirty="0">
                <a:solidFill>
                  <a:schemeClr val="lt1"/>
                </a:solidFill>
              </a:rPr>
              <a:t>Manager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4668253" y="2237245"/>
            <a:ext cx="1977187"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mahmud.khan@</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p:nvPr/>
        </p:nvCxnSpPr>
        <p:spPr>
          <a:xfrm>
            <a:off x="4795282" y="1764442"/>
            <a:ext cx="43487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495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Classes &amp;</a:t>
            </a:r>
            <a:r>
              <a:rPr lang="en" sz="3600" b="1" i="0" u="none" strike="noStrike" cap="none">
                <a:solidFill>
                  <a:srgbClr val="0DD2D9"/>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M</a:t>
            </a:r>
            <a:r>
              <a:rPr lang="en">
                <a:solidFill>
                  <a:srgbClr val="595959"/>
                </a:solidFill>
              </a:rPr>
              <a:t>at</a:t>
            </a:r>
            <a:r>
              <a:rPr lang="en-US" sz="3600" b="1" i="0" u="none" strike="noStrike" cap="none">
                <a:solidFill>
                  <a:srgbClr val="595959"/>
                </a:solidFill>
                <a:latin typeface="Arial"/>
                <a:ea typeface="Arial"/>
                <a:cs typeface="Arial"/>
                <a:sym typeface="Arial"/>
              </a:rPr>
              <a:t>erials </a:t>
            </a:r>
            <a:endParaRPr lang="en" sz="3600" b="1" i="0" u="none" strike="noStrike" cap="none">
              <a:solidFill>
                <a:srgbClr val="595959"/>
              </a:solidFill>
              <a:latin typeface="Arial"/>
              <a:ea typeface="Arial"/>
              <a:cs typeface="Arial"/>
              <a:sym typeface="Arial"/>
            </a:endParaRPr>
          </a:p>
        </p:txBody>
      </p:sp>
      <p:grpSp>
        <p:nvGrpSpPr>
          <p:cNvPr id="315" name="Shape 315"/>
          <p:cNvGrpSpPr/>
          <p:nvPr/>
        </p:nvGrpSpPr>
        <p:grpSpPr>
          <a:xfrm>
            <a:off x="3329678" y="1624515"/>
            <a:ext cx="2503720" cy="2448000"/>
            <a:chOff x="4300408" y="1545005"/>
            <a:chExt cx="2503720" cy="2448000"/>
          </a:xfrm>
        </p:grpSpPr>
        <p:sp>
          <p:nvSpPr>
            <p:cNvPr id="316" name="Shape 316"/>
            <p:cNvSpPr/>
            <p:nvPr/>
          </p:nvSpPr>
          <p:spPr>
            <a:xfrm>
              <a:off x="4300408" y="1567807"/>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8" name="Shape 318"/>
            <p:cNvSpPr/>
            <p:nvPr/>
          </p:nvSpPr>
          <p:spPr>
            <a:xfrm>
              <a:off x="5724128" y="1563638"/>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9" name="Shape 319"/>
            <p:cNvSpPr/>
            <p:nvPr/>
          </p:nvSpPr>
          <p:spPr>
            <a:xfrm>
              <a:off x="4300408" y="2894372"/>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1" name="Shape 321"/>
            <p:cNvSpPr/>
            <p:nvPr/>
          </p:nvSpPr>
          <p:spPr>
            <a:xfrm>
              <a:off x="5724128" y="2894372"/>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2" name="Shape 322"/>
            <p:cNvSpPr/>
            <p:nvPr/>
          </p:nvSpPr>
          <p:spPr>
            <a:xfrm>
              <a:off x="4300408" y="2741286"/>
              <a:ext cx="2503720" cy="45719"/>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4" name="Shape 324"/>
            <p:cNvSpPr/>
            <p:nvPr/>
          </p:nvSpPr>
          <p:spPr>
            <a:xfrm rot="5400000">
              <a:off x="4320048" y="2751005"/>
              <a:ext cx="2448000" cy="36000"/>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31" name="Shape 331"/>
          <p:cNvGrpSpPr/>
          <p:nvPr/>
        </p:nvGrpSpPr>
        <p:grpSpPr>
          <a:xfrm>
            <a:off x="6323608" y="1643148"/>
            <a:ext cx="1931192" cy="858180"/>
            <a:chOff x="2113657" y="4283314"/>
            <a:chExt cx="3647460" cy="858180"/>
          </a:xfrm>
        </p:grpSpPr>
        <p:sp>
          <p:nvSpPr>
            <p:cNvPr id="332" name="Shape 332"/>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200" dirty="0">
                  <a:solidFill>
                    <a:srgbClr val="3F3F3F"/>
                  </a:solidFill>
                  <a:latin typeface="Arial"/>
                  <a:ea typeface="Arial"/>
                  <a:cs typeface="Arial"/>
                  <a:sym typeface="Arial"/>
                </a:rPr>
                <a:t>You will be completing specific tasks for 5 hours a week on Go1 LMS.</a:t>
              </a:r>
              <a:endParaRPr lang="en" sz="1200" dirty="0">
                <a:solidFill>
                  <a:srgbClr val="3F3F3F"/>
                </a:solidFill>
                <a:latin typeface="Arial"/>
                <a:ea typeface="Arial"/>
                <a:cs typeface="Arial"/>
                <a:sym typeface="Arial"/>
              </a:endParaRPr>
            </a:p>
          </p:txBody>
        </p:sp>
        <p:sp>
          <p:nvSpPr>
            <p:cNvPr id="333" name="Shape 333"/>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Go1</a:t>
              </a:r>
              <a:endParaRPr lang="en" sz="1200" b="1">
                <a:solidFill>
                  <a:srgbClr val="3F3F3F"/>
                </a:solidFill>
                <a:latin typeface="Arial"/>
                <a:ea typeface="Arial"/>
                <a:cs typeface="Arial"/>
                <a:sym typeface="Arial"/>
              </a:endParaRPr>
            </a:p>
          </p:txBody>
        </p:sp>
      </p:grpSp>
      <p:grpSp>
        <p:nvGrpSpPr>
          <p:cNvPr id="337" name="Shape 337"/>
          <p:cNvGrpSpPr/>
          <p:nvPr/>
        </p:nvGrpSpPr>
        <p:grpSpPr>
          <a:xfrm>
            <a:off x="6323607" y="2973882"/>
            <a:ext cx="1931192" cy="858180"/>
            <a:chOff x="2113657" y="4283314"/>
            <a:chExt cx="3647460" cy="858180"/>
          </a:xfrm>
        </p:grpSpPr>
        <p:sp>
          <p:nvSpPr>
            <p:cNvPr id="338" name="Shape 338"/>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Students are provided with Learner Guides and Learner Workbooks.</a:t>
              </a:r>
              <a:endParaRPr lang="en" sz="1200">
                <a:solidFill>
                  <a:srgbClr val="3F3F3F"/>
                </a:solidFill>
                <a:latin typeface="Arial"/>
                <a:ea typeface="Arial"/>
                <a:cs typeface="Arial"/>
                <a:sym typeface="Arial"/>
              </a:endParaRPr>
            </a:p>
          </p:txBody>
        </p:sp>
        <p:sp>
          <p:nvSpPr>
            <p:cNvPr id="339" name="Shape 339"/>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lvl="0">
                <a:buSzPct val="25000"/>
              </a:pPr>
              <a:r>
                <a:rPr lang="en-US" sz="1200" b="1">
                  <a:solidFill>
                    <a:srgbClr val="E54632"/>
                  </a:solidFill>
                </a:rPr>
                <a:t>Learner Guide</a:t>
              </a:r>
              <a:endParaRPr lang="en" sz="1200" b="1">
                <a:solidFill>
                  <a:srgbClr val="3F3F3F"/>
                </a:solidFill>
                <a:latin typeface="Arial"/>
                <a:ea typeface="Arial"/>
                <a:cs typeface="Arial"/>
                <a:sym typeface="Arial"/>
              </a:endParaRPr>
            </a:p>
          </p:txBody>
        </p:sp>
      </p:grpSp>
      <p:grpSp>
        <p:nvGrpSpPr>
          <p:cNvPr id="340" name="Shape 340"/>
          <p:cNvGrpSpPr/>
          <p:nvPr/>
        </p:nvGrpSpPr>
        <p:grpSpPr>
          <a:xfrm>
            <a:off x="891835" y="1643148"/>
            <a:ext cx="1931192" cy="858180"/>
            <a:chOff x="2113657" y="4283314"/>
            <a:chExt cx="3647460" cy="858180"/>
          </a:xfrm>
        </p:grpSpPr>
        <p:sp>
          <p:nvSpPr>
            <p:cNvPr id="341" name="Shape 341"/>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a:solidFill>
                    <a:srgbClr val="3F3F3F"/>
                  </a:solidFill>
                  <a:latin typeface="Arial"/>
                  <a:ea typeface="Arial"/>
                  <a:cs typeface="Arial"/>
                  <a:sym typeface="Arial"/>
                </a:rPr>
                <a:t>Classes are taught face to face 15 hours a week.</a:t>
              </a:r>
              <a:endParaRPr lang="en" sz="1200">
                <a:solidFill>
                  <a:srgbClr val="3F3F3F"/>
                </a:solidFill>
                <a:latin typeface="Arial"/>
                <a:ea typeface="Arial"/>
                <a:cs typeface="Arial"/>
                <a:sym typeface="Arial"/>
              </a:endParaRPr>
            </a:p>
          </p:txBody>
        </p:sp>
        <p:sp>
          <p:nvSpPr>
            <p:cNvPr id="342" name="Shape 342"/>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b="1">
                  <a:solidFill>
                    <a:srgbClr val="E54632"/>
                  </a:solidFill>
                  <a:latin typeface="Arial"/>
                  <a:ea typeface="Arial"/>
                  <a:cs typeface="Arial"/>
                  <a:sym typeface="Arial"/>
                </a:rPr>
                <a:t>CLASSES </a:t>
              </a:r>
              <a:endParaRPr lang="en" sz="1200" b="1">
                <a:solidFill>
                  <a:srgbClr val="E54632"/>
                </a:solidFill>
                <a:latin typeface="Arial"/>
                <a:ea typeface="Arial"/>
                <a:cs typeface="Arial"/>
                <a:sym typeface="Arial"/>
              </a:endParaRPr>
            </a:p>
          </p:txBody>
        </p:sp>
      </p:grpSp>
      <p:grpSp>
        <p:nvGrpSpPr>
          <p:cNvPr id="346" name="Shape 346"/>
          <p:cNvGrpSpPr/>
          <p:nvPr/>
        </p:nvGrpSpPr>
        <p:grpSpPr>
          <a:xfrm>
            <a:off x="895489" y="2890744"/>
            <a:ext cx="1931192" cy="858180"/>
            <a:chOff x="2113657" y="4283314"/>
            <a:chExt cx="3647460" cy="858180"/>
          </a:xfrm>
        </p:grpSpPr>
        <p:sp>
          <p:nvSpPr>
            <p:cNvPr id="347" name="Shape 347"/>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a:solidFill>
                    <a:srgbClr val="3F3F3F"/>
                  </a:solidFill>
                  <a:latin typeface="Arial"/>
                  <a:ea typeface="Arial"/>
                  <a:cs typeface="Arial"/>
                  <a:sym typeface="Arial"/>
                </a:rPr>
                <a:t>Students need to allocate between 10 - 15 hours of self study time per  week.</a:t>
              </a:r>
              <a:endParaRPr lang="en" sz="1200">
                <a:solidFill>
                  <a:srgbClr val="3F3F3F"/>
                </a:solidFill>
                <a:latin typeface="Arial"/>
                <a:ea typeface="Arial"/>
                <a:cs typeface="Arial"/>
                <a:sym typeface="Arial"/>
              </a:endParaRPr>
            </a:p>
          </p:txBody>
        </p:sp>
        <p:sp>
          <p:nvSpPr>
            <p:cNvPr id="348" name="Shape 348"/>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algn="r">
                <a:buSzPct val="25000"/>
              </a:pPr>
              <a:r>
                <a:rPr lang="en-US" sz="1200" b="1" dirty="0">
                  <a:solidFill>
                    <a:srgbClr val="3F3F3F"/>
                  </a:solidFill>
                </a:rPr>
                <a:t>Self study</a:t>
              </a:r>
              <a:endParaRPr lang="en" sz="1200" b="1" dirty="0">
                <a:solidFill>
                  <a:srgbClr val="E54632"/>
                </a:solidFill>
                <a:latin typeface="Arial"/>
                <a:ea typeface="Arial"/>
                <a:cs typeface="Arial"/>
                <a:sym typeface="Arial"/>
              </a:endParaRPr>
            </a:p>
          </p:txBody>
        </p:sp>
      </p:grpSp>
      <p:sp>
        <p:nvSpPr>
          <p:cNvPr id="38" name="Shape 326">
            <a:extLst>
              <a:ext uri="{FF2B5EF4-FFF2-40B4-BE49-F238E27FC236}">
                <a16:creationId xmlns:a16="http://schemas.microsoft.com/office/drawing/2014/main" id="{B2DE1E71-382A-45C5-B465-A9533396EC98}"/>
              </a:ext>
            </a:extLst>
          </p:cNvPr>
          <p:cNvSpPr/>
          <p:nvPr/>
        </p:nvSpPr>
        <p:spPr>
          <a:xfrm>
            <a:off x="3657013" y="1952678"/>
            <a:ext cx="425330" cy="39814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0" name="Shape 802">
            <a:extLst>
              <a:ext uri="{FF2B5EF4-FFF2-40B4-BE49-F238E27FC236}">
                <a16:creationId xmlns:a16="http://schemas.microsoft.com/office/drawing/2014/main" id="{C6826C7B-D67F-43BD-87CC-E490C0EA5C0C}"/>
              </a:ext>
            </a:extLst>
          </p:cNvPr>
          <p:cNvSpPr/>
          <p:nvPr/>
        </p:nvSpPr>
        <p:spPr>
          <a:xfrm>
            <a:off x="5039180" y="1938572"/>
            <a:ext cx="508435" cy="429913"/>
          </a:xfrm>
          <a:custGeom>
            <a:avLst/>
            <a:gdLst/>
            <a:ahLst/>
            <a:cxnLst/>
            <a:rect l="0" t="0" r="0" b="0"/>
            <a:pathLst>
              <a:path w="120000" h="120000" extrusionOk="0">
                <a:moveTo>
                  <a:pt x="45880" y="100923"/>
                </a:moveTo>
                <a:lnTo>
                  <a:pt x="43780" y="108554"/>
                </a:lnTo>
                <a:lnTo>
                  <a:pt x="76219" y="108554"/>
                </a:lnTo>
                <a:lnTo>
                  <a:pt x="74119" y="100923"/>
                </a:lnTo>
                <a:close/>
                <a:moveTo>
                  <a:pt x="17368" y="4644"/>
                </a:moveTo>
                <a:lnTo>
                  <a:pt x="17368" y="64398"/>
                </a:lnTo>
                <a:lnTo>
                  <a:pt x="102631" y="64398"/>
                </a:lnTo>
                <a:lnTo>
                  <a:pt x="102631" y="4644"/>
                </a:lnTo>
                <a:close/>
                <a:moveTo>
                  <a:pt x="11052" y="0"/>
                </a:moveTo>
                <a:lnTo>
                  <a:pt x="108947" y="0"/>
                </a:lnTo>
                <a:lnTo>
                  <a:pt x="108947" y="69042"/>
                </a:lnTo>
                <a:lnTo>
                  <a:pt x="108965" y="69042"/>
                </a:lnTo>
                <a:lnTo>
                  <a:pt x="120000" y="113859"/>
                </a:lnTo>
                <a:lnTo>
                  <a:pt x="120000" y="119999"/>
                </a:lnTo>
                <a:lnTo>
                  <a:pt x="0" y="119999"/>
                </a:lnTo>
                <a:lnTo>
                  <a:pt x="0" y="113859"/>
                </a:lnTo>
                <a:lnTo>
                  <a:pt x="11034" y="69042"/>
                </a:lnTo>
                <a:lnTo>
                  <a:pt x="11052" y="69042"/>
                </a:ln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2" name="Shape 326">
            <a:extLst>
              <a:ext uri="{FF2B5EF4-FFF2-40B4-BE49-F238E27FC236}">
                <a16:creationId xmlns:a16="http://schemas.microsoft.com/office/drawing/2014/main" id="{535D5AE6-5EE5-410A-820F-84F0719D0BAF}"/>
              </a:ext>
            </a:extLst>
          </p:cNvPr>
          <p:cNvSpPr/>
          <p:nvPr/>
        </p:nvSpPr>
        <p:spPr>
          <a:xfrm>
            <a:off x="5072849" y="3297804"/>
            <a:ext cx="425330" cy="39814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4" name="Shape 785">
            <a:extLst>
              <a:ext uri="{FF2B5EF4-FFF2-40B4-BE49-F238E27FC236}">
                <a16:creationId xmlns:a16="http://schemas.microsoft.com/office/drawing/2014/main" id="{736B7F9B-6A05-4F53-A554-BE6BBBE4EF24}"/>
              </a:ext>
            </a:extLst>
          </p:cNvPr>
          <p:cNvSpPr/>
          <p:nvPr/>
        </p:nvSpPr>
        <p:spPr>
          <a:xfrm flipH="1">
            <a:off x="3674822" y="3295378"/>
            <a:ext cx="389711" cy="389711"/>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21" name="Shape 621"/>
          <p:cNvSpPr/>
          <p:nvPr/>
        </p:nvSpPr>
        <p:spPr>
          <a:xfrm>
            <a:off x="4175404" y="1619250"/>
            <a:ext cx="864000" cy="864000"/>
          </a:xfrm>
          <a:prstGeom prst="donut">
            <a:avLst>
              <a:gd name="adj" fmla="val 16961"/>
            </a:avLst>
          </a:prstGeom>
          <a:solidFill>
            <a:schemeClr val="bg1">
              <a:lumMod val="50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16" name="Shape 624">
            <a:extLst>
              <a:ext uri="{FF2B5EF4-FFF2-40B4-BE49-F238E27FC236}">
                <a16:creationId xmlns:a16="http://schemas.microsoft.com/office/drawing/2014/main" id="{EAE6E8E4-2BB4-49E5-ABBB-7E06F56CD855}"/>
              </a:ext>
            </a:extLst>
          </p:cNvPr>
          <p:cNvSpPr/>
          <p:nvPr/>
        </p:nvSpPr>
        <p:spPr>
          <a:xfrm>
            <a:off x="4175404" y="1621946"/>
            <a:ext cx="864000" cy="864000"/>
          </a:xfrm>
          <a:prstGeom prst="blockArc">
            <a:avLst>
              <a:gd name="adj1" fmla="val 16196677"/>
              <a:gd name="adj2" fmla="val 7820037"/>
              <a:gd name="adj3" fmla="val 16679"/>
            </a:avLst>
          </a:prstGeom>
          <a:solidFill>
            <a:schemeClr val="tx1">
              <a:lumMod val="75000"/>
              <a:lumOff val="2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10" name="Shape 610"/>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Timetable</a:t>
            </a:r>
            <a:endParaRPr lang="en" sz="3600" b="1" i="0" u="none" strike="noStrike" cap="none">
              <a:solidFill>
                <a:srgbClr val="E54632"/>
              </a:solidFill>
              <a:latin typeface="Arial"/>
              <a:ea typeface="Arial"/>
              <a:cs typeface="Arial"/>
              <a:sym typeface="Arial"/>
            </a:endParaRPr>
          </a:p>
        </p:txBody>
      </p:sp>
      <p:graphicFrame>
        <p:nvGraphicFramePr>
          <p:cNvPr id="612" name="Shape 612"/>
          <p:cNvGraphicFramePr/>
          <p:nvPr>
            <p:extLst>
              <p:ext uri="{D42A27DB-BD31-4B8C-83A1-F6EECF244321}">
                <p14:modId xmlns:p14="http://schemas.microsoft.com/office/powerpoint/2010/main" val="3290859975"/>
              </p:ext>
            </p:extLst>
          </p:nvPr>
        </p:nvGraphicFramePr>
        <p:xfrm>
          <a:off x="1639018" y="1183436"/>
          <a:ext cx="1727775" cy="3134108"/>
        </p:xfrm>
        <a:graphic>
          <a:graphicData uri="http://schemas.openxmlformats.org/drawingml/2006/table">
            <a:tbl>
              <a:tblPr firstRow="1" bandRow="1">
                <a:noFill/>
                <a:tableStyleId>{450360CC-DE8A-4D21-B51D-31D8A96F7E26}</a:tableStyleId>
              </a:tblPr>
              <a:tblGrid>
                <a:gridCol w="223875">
                  <a:extLst>
                    <a:ext uri="{9D8B030D-6E8A-4147-A177-3AD203B41FA5}">
                      <a16:colId xmlns:a16="http://schemas.microsoft.com/office/drawing/2014/main" val="20000"/>
                    </a:ext>
                  </a:extLst>
                </a:gridCol>
                <a:gridCol w="1280025">
                  <a:extLst>
                    <a:ext uri="{9D8B030D-6E8A-4147-A177-3AD203B41FA5}">
                      <a16:colId xmlns:a16="http://schemas.microsoft.com/office/drawing/2014/main" val="20001"/>
                    </a:ext>
                  </a:extLst>
                </a:gridCol>
                <a:gridCol w="223875">
                  <a:extLst>
                    <a:ext uri="{9D8B030D-6E8A-4147-A177-3AD203B41FA5}">
                      <a16:colId xmlns:a16="http://schemas.microsoft.com/office/drawing/2014/main" val="20002"/>
                    </a:ext>
                  </a:extLst>
                </a:gridCol>
              </a:tblGrid>
              <a:tr h="285750">
                <a:tc gridSpan="3">
                  <a:txBody>
                    <a:bodyPr/>
                    <a:lstStyle/>
                    <a:p>
                      <a:pPr marL="0" marR="0" lvl="0" indent="0" algn="ctr" rtl="0">
                        <a:spcBef>
                          <a:spcPts val="0"/>
                        </a:spcBef>
                        <a:buSzPct val="25000"/>
                        <a:buNone/>
                      </a:pPr>
                      <a:r>
                        <a:rPr lang="en-US" sz="1200" b="1" u="none" strike="noStrike" cap="none">
                          <a:solidFill>
                            <a:srgbClr val="FFFFFF"/>
                          </a:solidFill>
                          <a:latin typeface="Arial"/>
                          <a:ea typeface="Arial"/>
                          <a:cs typeface="Arial"/>
                          <a:sym typeface="Arial"/>
                        </a:rPr>
                        <a:t>DAY 1*</a:t>
                      </a:r>
                      <a:endParaRPr lang="en" sz="12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47750">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19258">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Monday</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Tuesday</a:t>
                      </a:r>
                      <a:endParaRPr lang="en" sz="1800" b="1" u="none" strike="noStrike" cap="none">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2"/>
                  </a:ext>
                </a:extLst>
              </a:tr>
              <a:tr h="568613">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ctr" rtl="0">
                        <a:lnSpc>
                          <a:spcPct val="100000"/>
                        </a:lnSpc>
                        <a:spcBef>
                          <a:spcPts val="0"/>
                        </a:spcBef>
                        <a:spcAft>
                          <a:spcPts val="0"/>
                        </a:spcAft>
                        <a:buClr>
                          <a:schemeClr val="lt1"/>
                        </a:buClr>
                        <a:buSzPct val="25000"/>
                        <a:buFont typeface="Arial"/>
                        <a:buNone/>
                      </a:pPr>
                      <a:r>
                        <a:rPr lang="en" sz="1000" u="none" strike="noStrike" cap="none">
                          <a:solidFill>
                            <a:srgbClr val="FFFFFF"/>
                          </a:solidFill>
                          <a:latin typeface="Arial"/>
                          <a:ea typeface="Arial"/>
                          <a:cs typeface="Arial"/>
                          <a:sym typeface="Arial"/>
                        </a:rPr>
                        <a:t>9:00 </a:t>
                      </a:r>
                      <a:r>
                        <a:rPr lang="en-US" sz="1000" u="none" strike="noStrike" cap="none">
                          <a:solidFill>
                            <a:srgbClr val="FFFFFF"/>
                          </a:solidFill>
                          <a:latin typeface="Arial"/>
                          <a:ea typeface="Arial"/>
                          <a:cs typeface="Arial"/>
                          <a:sym typeface="Arial"/>
                        </a:rPr>
                        <a:t>am – 5:00 pm</a:t>
                      </a:r>
                      <a:endParaRPr sz="1200" b="1" u="none" strike="noStrike" cap="none">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3"/>
                  </a:ext>
                </a:extLst>
              </a:tr>
              <a:tr h="312737">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13" name="Shape 613"/>
          <p:cNvGraphicFramePr/>
          <p:nvPr>
            <p:extLst>
              <p:ext uri="{D42A27DB-BD31-4B8C-83A1-F6EECF244321}">
                <p14:modId xmlns:p14="http://schemas.microsoft.com/office/powerpoint/2010/main" val="128121665"/>
              </p:ext>
            </p:extLst>
          </p:nvPr>
        </p:nvGraphicFramePr>
        <p:xfrm>
          <a:off x="3705225" y="1181100"/>
          <a:ext cx="1727775" cy="3150563"/>
        </p:xfrm>
        <a:graphic>
          <a:graphicData uri="http://schemas.openxmlformats.org/drawingml/2006/table">
            <a:tbl>
              <a:tblPr firstRow="1" bandRow="1">
                <a:noFill/>
                <a:tableStyleId>{450360CC-DE8A-4D21-B51D-31D8A96F7E26}</a:tableStyleId>
              </a:tblPr>
              <a:tblGrid>
                <a:gridCol w="223875">
                  <a:extLst>
                    <a:ext uri="{9D8B030D-6E8A-4147-A177-3AD203B41FA5}">
                      <a16:colId xmlns:a16="http://schemas.microsoft.com/office/drawing/2014/main" val="20000"/>
                    </a:ext>
                  </a:extLst>
                </a:gridCol>
                <a:gridCol w="1280025">
                  <a:extLst>
                    <a:ext uri="{9D8B030D-6E8A-4147-A177-3AD203B41FA5}">
                      <a16:colId xmlns:a16="http://schemas.microsoft.com/office/drawing/2014/main" val="20001"/>
                    </a:ext>
                  </a:extLst>
                </a:gridCol>
                <a:gridCol w="223875">
                  <a:extLst>
                    <a:ext uri="{9D8B030D-6E8A-4147-A177-3AD203B41FA5}">
                      <a16:colId xmlns:a16="http://schemas.microsoft.com/office/drawing/2014/main" val="20002"/>
                    </a:ext>
                  </a:extLst>
                </a:gridCol>
              </a:tblGrid>
              <a:tr h="275921">
                <a:tc gridSpan="3">
                  <a:txBody>
                    <a:bodyPr/>
                    <a:lstStyle/>
                    <a:p>
                      <a:pPr marL="0" marR="0" lvl="0" indent="0" algn="ctr" rtl="0">
                        <a:spcBef>
                          <a:spcPts val="0"/>
                        </a:spcBef>
                        <a:buSzPct val="25000"/>
                        <a:buNone/>
                      </a:pPr>
                      <a:r>
                        <a:rPr lang="en-US" sz="1200" b="1" u="none" strike="noStrike" cap="none">
                          <a:solidFill>
                            <a:srgbClr val="FFFFFF"/>
                          </a:solidFill>
                          <a:latin typeface="Arial"/>
                          <a:ea typeface="Arial"/>
                          <a:cs typeface="Arial"/>
                          <a:sym typeface="Arial"/>
                        </a:rPr>
                        <a:t>DAY 2*</a:t>
                      </a:r>
                      <a:endParaRPr lang="en" sz="12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57275">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01343">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a:txBody>
                    <a:bodyPr/>
                    <a:lstStyle/>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Thursday -</a:t>
                      </a:r>
                      <a:br>
                        <a:rPr lang="en-US">
                          <a:sym typeface="Arial"/>
                        </a:rPr>
                      </a:br>
                      <a:r>
                        <a:rPr lang="en-US" sz="1800" b="1" u="none" strike="noStrike" cap="none">
                          <a:solidFill>
                            <a:srgbClr val="FFFFFF"/>
                          </a:solidFill>
                          <a:latin typeface="Arial"/>
                          <a:ea typeface="Arial"/>
                          <a:cs typeface="Arial"/>
                          <a:sym typeface="Arial"/>
                        </a:rPr>
                        <a:t>Friday</a:t>
                      </a:r>
                      <a:endParaRPr lang="en" sz="1800" b="1" u="none" strike="noStrike" cap="none">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extLst>
                  <a:ext uri="{0D108BD9-81ED-4DB2-BD59-A6C34878D82A}">
                    <a16:rowId xmlns:a16="http://schemas.microsoft.com/office/drawing/2014/main" val="10002"/>
                  </a:ext>
                </a:extLst>
              </a:tr>
              <a:tr h="588632">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a:txBody>
                    <a:bodyPr/>
                    <a:lstStyle/>
                    <a:p>
                      <a:pPr marL="0" marR="0" lvl="0" indent="0" algn="ctr" rtl="0">
                        <a:lnSpc>
                          <a:spcPct val="100000"/>
                        </a:lnSpc>
                        <a:spcBef>
                          <a:spcPts val="0"/>
                        </a:spcBef>
                        <a:spcAft>
                          <a:spcPts val="0"/>
                        </a:spcAft>
                        <a:buClr>
                          <a:schemeClr val="lt1"/>
                        </a:buClr>
                        <a:buSzPct val="25000"/>
                        <a:buFont typeface="Arial"/>
                        <a:buNone/>
                      </a:pPr>
                      <a:r>
                        <a:rPr lang="en" sz="1000" u="none" strike="noStrike" cap="none">
                          <a:solidFill>
                            <a:srgbClr val="FFFFFF"/>
                          </a:solidFill>
                          <a:latin typeface="Arial"/>
                          <a:ea typeface="Arial"/>
                          <a:cs typeface="Arial"/>
                          <a:sym typeface="Arial"/>
                        </a:rPr>
                        <a:t>9:00 </a:t>
                      </a:r>
                      <a:r>
                        <a:rPr lang="en-US" sz="1000" u="none" strike="noStrike" cap="none">
                          <a:solidFill>
                            <a:srgbClr val="FFFFFF"/>
                          </a:solidFill>
                          <a:latin typeface="Arial"/>
                          <a:ea typeface="Arial"/>
                          <a:cs typeface="Arial"/>
                          <a:sym typeface="Arial"/>
                        </a:rPr>
                        <a:t>am – 5:00 pm</a:t>
                      </a:r>
                      <a:endParaRPr sz="1000" b="1" u="none" strike="noStrike" cap="none">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extLst>
                  <a:ext uri="{0D108BD9-81ED-4DB2-BD59-A6C34878D82A}">
                    <a16:rowId xmlns:a16="http://schemas.microsoft.com/office/drawing/2014/main" val="10003"/>
                  </a:ext>
                </a:extLst>
              </a:tr>
              <a:tr h="314325">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14" name="Shape 614"/>
          <p:cNvGraphicFramePr/>
          <p:nvPr>
            <p:extLst>
              <p:ext uri="{D42A27DB-BD31-4B8C-83A1-F6EECF244321}">
                <p14:modId xmlns:p14="http://schemas.microsoft.com/office/powerpoint/2010/main" val="95557055"/>
              </p:ext>
            </p:extLst>
          </p:nvPr>
        </p:nvGraphicFramePr>
        <p:xfrm>
          <a:off x="5791200" y="1181100"/>
          <a:ext cx="1727775" cy="3160281"/>
        </p:xfrm>
        <a:graphic>
          <a:graphicData uri="http://schemas.openxmlformats.org/drawingml/2006/table">
            <a:tbl>
              <a:tblPr firstRow="1" bandRow="1">
                <a:noFill/>
                <a:tableStyleId>{450360CC-DE8A-4D21-B51D-31D8A96F7E26}</a:tableStyleId>
              </a:tblPr>
              <a:tblGrid>
                <a:gridCol w="223875">
                  <a:extLst>
                    <a:ext uri="{9D8B030D-6E8A-4147-A177-3AD203B41FA5}">
                      <a16:colId xmlns:a16="http://schemas.microsoft.com/office/drawing/2014/main" val="20000"/>
                    </a:ext>
                  </a:extLst>
                </a:gridCol>
                <a:gridCol w="1280025">
                  <a:extLst>
                    <a:ext uri="{9D8B030D-6E8A-4147-A177-3AD203B41FA5}">
                      <a16:colId xmlns:a16="http://schemas.microsoft.com/office/drawing/2014/main" val="20001"/>
                    </a:ext>
                  </a:extLst>
                </a:gridCol>
                <a:gridCol w="223875">
                  <a:extLst>
                    <a:ext uri="{9D8B030D-6E8A-4147-A177-3AD203B41FA5}">
                      <a16:colId xmlns:a16="http://schemas.microsoft.com/office/drawing/2014/main" val="20002"/>
                    </a:ext>
                  </a:extLst>
                </a:gridCol>
              </a:tblGrid>
              <a:tr h="263180">
                <a:tc gridSpan="3">
                  <a:txBody>
                    <a:bodyPr/>
                    <a:lstStyle/>
                    <a:p>
                      <a:pPr marL="0" marR="0" lvl="0" indent="0" algn="ctr" rtl="0">
                        <a:spcBef>
                          <a:spcPts val="0"/>
                        </a:spcBef>
                        <a:buSzPct val="25000"/>
                        <a:buNone/>
                      </a:pPr>
                      <a:r>
                        <a:rPr lang="en-US" sz="1200" b="1" u="none" strike="noStrike" cap="none">
                          <a:solidFill>
                            <a:srgbClr val="FFFFFF"/>
                          </a:solidFill>
                          <a:latin typeface="Arial"/>
                          <a:ea typeface="Arial"/>
                          <a:cs typeface="Arial"/>
                          <a:sym typeface="Arial"/>
                        </a:rPr>
                        <a:t>EVENING*</a:t>
                      </a:r>
                      <a:endParaRPr lang="en" sz="12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47750">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64967">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Monday</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a:solidFill>
                            <a:srgbClr val="FFFFFF"/>
                          </a:solidFill>
                          <a:latin typeface="Arial"/>
                          <a:ea typeface="Arial"/>
                          <a:cs typeface="Arial"/>
                          <a:sym typeface="Arial"/>
                        </a:rPr>
                        <a:t>Thursday</a:t>
                      </a:r>
                      <a:endParaRPr lang="en" sz="1800" b="1" u="none" strike="noStrike" cap="none">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2"/>
                  </a:ext>
                </a:extLst>
              </a:tr>
              <a:tr h="568424">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ctr" rtl="0">
                        <a:lnSpc>
                          <a:spcPct val="100000"/>
                        </a:lnSpc>
                        <a:spcBef>
                          <a:spcPts val="0"/>
                        </a:spcBef>
                        <a:spcAft>
                          <a:spcPts val="0"/>
                        </a:spcAft>
                        <a:buClr>
                          <a:schemeClr val="lt1"/>
                        </a:buClr>
                        <a:buSzPct val="25000"/>
                        <a:buFont typeface="Arial"/>
                        <a:buNone/>
                      </a:pPr>
                      <a:r>
                        <a:rPr lang="en" sz="1000" u="none" strike="noStrike" cap="none">
                          <a:solidFill>
                            <a:srgbClr val="FFFFFF"/>
                          </a:solidFill>
                          <a:latin typeface="Arial"/>
                          <a:ea typeface="Arial"/>
                          <a:cs typeface="Arial"/>
                          <a:sym typeface="Arial"/>
                        </a:rPr>
                        <a:t>5:00 </a:t>
                      </a:r>
                      <a:r>
                        <a:rPr lang="en-US" sz="1000" u="none" strike="noStrike" cap="none">
                          <a:solidFill>
                            <a:srgbClr val="FFFFFF"/>
                          </a:solidFill>
                          <a:latin typeface="Arial"/>
                          <a:ea typeface="Arial"/>
                          <a:cs typeface="Arial"/>
                          <a:sym typeface="Arial"/>
                        </a:rPr>
                        <a:t>pm – 9:00 pm</a:t>
                      </a:r>
                      <a:endParaRPr lang="en" sz="1000" u="none" strike="noStrike" cap="none">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3"/>
                  </a:ext>
                </a:extLst>
              </a:tr>
              <a:tr h="292421">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620" name="Shape 620"/>
          <p:cNvSpPr/>
          <p:nvPr/>
        </p:nvSpPr>
        <p:spPr>
          <a:xfrm>
            <a:off x="2114550" y="1619250"/>
            <a:ext cx="864000" cy="864000"/>
          </a:xfrm>
          <a:prstGeom prst="donut">
            <a:avLst>
              <a:gd name="adj" fmla="val 16961"/>
            </a:avLst>
          </a:prstGeom>
          <a:solidFill>
            <a:srgbClr val="E54632">
              <a:alpha val="2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22" name="Shape 622"/>
          <p:cNvSpPr/>
          <p:nvPr/>
        </p:nvSpPr>
        <p:spPr>
          <a:xfrm>
            <a:off x="6258374" y="1619250"/>
            <a:ext cx="864000" cy="864000"/>
          </a:xfrm>
          <a:prstGeom prst="donut">
            <a:avLst>
              <a:gd name="adj" fmla="val 16961"/>
            </a:avLst>
          </a:prstGeom>
          <a:solidFill>
            <a:srgbClr val="E54632">
              <a:alpha val="2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24" name="Shape 624"/>
          <p:cNvSpPr/>
          <p:nvPr/>
        </p:nvSpPr>
        <p:spPr>
          <a:xfrm>
            <a:off x="2114550" y="1621946"/>
            <a:ext cx="864000" cy="864000"/>
          </a:xfrm>
          <a:prstGeom prst="blockArc">
            <a:avLst>
              <a:gd name="adj1" fmla="val 16196677"/>
              <a:gd name="adj2" fmla="val 7820037"/>
              <a:gd name="adj3" fmla="val 16679"/>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0" name="Shape 785">
            <a:extLst>
              <a:ext uri="{FF2B5EF4-FFF2-40B4-BE49-F238E27FC236}">
                <a16:creationId xmlns:a16="http://schemas.microsoft.com/office/drawing/2014/main" id="{3AD61DDC-788D-42B7-8396-2E30B7EF526D}"/>
              </a:ext>
            </a:extLst>
          </p:cNvPr>
          <p:cNvSpPr/>
          <p:nvPr/>
        </p:nvSpPr>
        <p:spPr>
          <a:xfrm flipH="1">
            <a:off x="2388169" y="1895565"/>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accent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1" name="Shape 785">
            <a:extLst>
              <a:ext uri="{FF2B5EF4-FFF2-40B4-BE49-F238E27FC236}">
                <a16:creationId xmlns:a16="http://schemas.microsoft.com/office/drawing/2014/main" id="{E345ADF5-DE47-4A9B-BFB6-CF8B075F5A67}"/>
              </a:ext>
            </a:extLst>
          </p:cNvPr>
          <p:cNvSpPr/>
          <p:nvPr/>
        </p:nvSpPr>
        <p:spPr>
          <a:xfrm flipH="1">
            <a:off x="4449023" y="1895565"/>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2" name="Shape 785">
            <a:extLst>
              <a:ext uri="{FF2B5EF4-FFF2-40B4-BE49-F238E27FC236}">
                <a16:creationId xmlns:a16="http://schemas.microsoft.com/office/drawing/2014/main" id="{E576B0A8-01C1-4DED-BD2F-06116709193D}"/>
              </a:ext>
            </a:extLst>
          </p:cNvPr>
          <p:cNvSpPr/>
          <p:nvPr/>
        </p:nvSpPr>
        <p:spPr>
          <a:xfrm flipH="1">
            <a:off x="6530643" y="1894217"/>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accent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id="{3F197641-FA9D-4CD9-A4B1-06F941CAE55E}"/>
              </a:ext>
            </a:extLst>
          </p:cNvPr>
          <p:cNvSpPr txBox="1"/>
          <p:nvPr/>
        </p:nvSpPr>
        <p:spPr>
          <a:xfrm>
            <a:off x="219075" y="4324350"/>
            <a:ext cx="8627806" cy="27699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a:solidFill>
                  <a:srgbClr val="595959"/>
                </a:solidFill>
              </a:rPr>
              <a:t>*Timetable availability is subject to demand. All three versions may not be available simultaneously.</a:t>
            </a:r>
          </a:p>
        </p:txBody>
      </p:sp>
      <p:sp>
        <p:nvSpPr>
          <p:cNvPr id="626" name="Shape 626"/>
          <p:cNvSpPr/>
          <p:nvPr/>
        </p:nvSpPr>
        <p:spPr>
          <a:xfrm>
            <a:off x="6258373" y="1619250"/>
            <a:ext cx="864000" cy="864000"/>
          </a:xfrm>
          <a:prstGeom prst="blockArc">
            <a:avLst>
              <a:gd name="adj1" fmla="val 16196677"/>
              <a:gd name="adj2" fmla="val 3607770"/>
              <a:gd name="adj3" fmla="val 16803"/>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ontents Slide Master">
  <a:themeElements>
    <a:clrScheme name="Custom 1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ontents Slide Master">
  <a:themeElements>
    <a:clrScheme name="Custom 46">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3F3F3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cace3b4-2d33-45e9-b28e-529ba8f94254">
      <UserInfo>
        <DisplayName>Amir Moayed</DisplayName>
        <AccountId>951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14E975AD6732A42BF24C34BBBA6E87E" ma:contentTypeVersion="9" ma:contentTypeDescription="Create a new document." ma:contentTypeScope="" ma:versionID="4e3ac7ec8ef0b91f9f6078a3758ffb2f">
  <xsd:schema xmlns:xsd="http://www.w3.org/2001/XMLSchema" xmlns:xs="http://www.w3.org/2001/XMLSchema" xmlns:p="http://schemas.microsoft.com/office/2006/metadata/properties" xmlns:ns2="acace3b4-2d33-45e9-b28e-529ba8f94254" xmlns:ns3="21478694-3ca3-492a-bd6a-66850f64fb65" targetNamespace="http://schemas.microsoft.com/office/2006/metadata/properties" ma:root="true" ma:fieldsID="f5fbab809b6eb64c7dd71fecd0aa807b" ns2:_="" ns3:_="">
    <xsd:import namespace="acace3b4-2d33-45e9-b28e-529ba8f94254"/>
    <xsd:import namespace="21478694-3ca3-492a-bd6a-66850f64fb6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EventHashCode" minOccurs="0"/>
                <xsd:element ref="ns3:MediaServiceGenerationTime"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ace3b4-2d33-45e9-b28e-529ba8f9425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478694-3ca3-492a-bd6a-66850f64fb6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91D6C4-2234-47E3-924D-15D169BB8F87}">
  <ds:schemaRef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21478694-3ca3-492a-bd6a-66850f64fb65"/>
    <ds:schemaRef ds:uri="acace3b4-2d33-45e9-b28e-529ba8f94254"/>
    <ds:schemaRef ds:uri="http://www.w3.org/XML/1998/namespace"/>
    <ds:schemaRef ds:uri="http://purl.org/dc/terms/"/>
  </ds:schemaRefs>
</ds:datastoreItem>
</file>

<file path=customXml/itemProps2.xml><?xml version="1.0" encoding="utf-8"?>
<ds:datastoreItem xmlns:ds="http://schemas.openxmlformats.org/officeDocument/2006/customXml" ds:itemID="{E13F2579-BEEF-4DAC-9D88-D151D6D0C8D5}">
  <ds:schemaRefs>
    <ds:schemaRef ds:uri="http://schemas.microsoft.com/sharepoint/v3/contenttype/forms"/>
  </ds:schemaRefs>
</ds:datastoreItem>
</file>

<file path=customXml/itemProps3.xml><?xml version="1.0" encoding="utf-8"?>
<ds:datastoreItem xmlns:ds="http://schemas.openxmlformats.org/officeDocument/2006/customXml" ds:itemID="{A6272C1C-570D-4479-AEF6-31DB5D7C96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cace3b4-2d33-45e9-b28e-529ba8f94254"/>
    <ds:schemaRef ds:uri="21478694-3ca3-492a-bd6a-66850f64fb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197</TotalTime>
  <Words>1733</Words>
  <Application>Microsoft Office PowerPoint</Application>
  <PresentationFormat>On-screen Show (16:9)</PresentationFormat>
  <Paragraphs>368</Paragraphs>
  <Slides>38</Slides>
  <Notes>36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38</vt:i4>
      </vt:variant>
    </vt:vector>
  </HeadingPairs>
  <TitlesOfParts>
    <vt:vector size="43" baseType="lpstr">
      <vt:lpstr>Arial</vt:lpstr>
      <vt:lpstr>Calibri</vt:lpstr>
      <vt:lpstr>Segoe UI</vt:lpstr>
      <vt:lpstr>Contents Slide Master</vt:lpstr>
      <vt:lpstr>1_Contents Slide Master</vt:lpstr>
      <vt:lpstr>WELCOME </vt:lpstr>
      <vt:lpstr>ORIENTATION PROGRAM</vt:lpstr>
      <vt:lpstr>PowerPoint Presentation</vt:lpstr>
      <vt:lpstr>WELCOME…</vt:lpstr>
      <vt:lpstr>Hints for Success</vt:lpstr>
      <vt:lpstr>Words of Wisdom</vt:lpstr>
      <vt:lpstr>PowerPoint Presentation</vt:lpstr>
      <vt:lpstr>Classes &amp; Materials </vt:lpstr>
      <vt:lpstr>Timetable</vt:lpstr>
      <vt:lpstr>PowerPoint Presentation</vt:lpstr>
      <vt:lpstr>PowerPoint Presentation</vt:lpstr>
      <vt:lpstr>Go1</vt:lpstr>
      <vt:lpstr>PowerPoint Presentation</vt:lpstr>
      <vt:lpstr>Student Portal</vt:lpstr>
      <vt:lpstr>Payment</vt:lpstr>
      <vt:lpstr>EGI Website</vt:lpstr>
      <vt:lpstr>Unique Student Identifier (USI)</vt:lpstr>
      <vt:lpstr>PowerPoint Presentation</vt:lpstr>
      <vt:lpstr>Academic Progress Requirement</vt:lpstr>
      <vt:lpstr>Satisfying Visa Requirements</vt:lpstr>
      <vt:lpstr>Working in  Australia</vt:lpstr>
      <vt:lpstr>Course  Progress Requirements</vt:lpstr>
      <vt:lpstr>Warning Procedures</vt:lpstr>
      <vt:lpstr>Satisfy your  Student Visa Requirements!! </vt:lpstr>
      <vt:lpstr>Appeals &amp; Complaints</vt:lpstr>
      <vt:lpstr>PowerPoint Presentation</vt:lpstr>
      <vt:lpstr>Student Requests</vt:lpstr>
      <vt:lpstr>PowerPoint Presentation</vt:lpstr>
      <vt:lpstr>EGI Facilities</vt:lpstr>
      <vt:lpstr>External Support Services</vt:lpstr>
      <vt:lpstr>Emergency &amp; Support Services</vt:lpstr>
      <vt:lpstr>PowerPoint Presentation</vt:lpstr>
      <vt:lpstr>Welfare and Counselling</vt:lpstr>
      <vt:lpstr>PowerPoint Presentation</vt:lpstr>
      <vt:lpstr>FREE Workshops &amp; Monthly Calendar</vt:lpstr>
      <vt:lpstr>PowerPoint Presentation</vt:lpstr>
      <vt:lpstr>Connect with us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Clemencia M Witkowski</dc:creator>
  <cp:lastModifiedBy>Sarah Logan</cp:lastModifiedBy>
  <cp:revision>15</cp:revision>
  <dcterms:modified xsi:type="dcterms:W3CDTF">2019-07-03T06:28:13Z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0x010100914E975AD6732A42BF24C34BBBA6E87E</vt:lpwstr>
  </property>
</Properties>
</file>